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18.xml" ContentType="application/vnd.openxmlformats-officedocument.presentationml.notesSlide+xml"/>
  <Override PartName="/ppt/slides/slide24.xml" ContentType="application/vnd.openxmlformats-officedocument.presentationml.slide+xml"/>
  <Override PartName="/customXml/itemProps1.xml" ContentType="application/vnd.openxmlformats-officedocument.customXmlProperties+xml"/>
  <Override PartName="/ppt/notesMasters/notesMaster1.xml" ContentType="application/vnd.openxmlformats-officedocument.presentationml.notesMaster+xml"/>
  <Override PartName="/customXml/itemProps2.xml" ContentType="application/vnd.openxmlformats-officedocument.customXmlProperties+xml"/>
  <Override PartName="/ppt/presentation.xml" ContentType="application/vnd.openxmlformats-officedocument.presentationml.presentation.main+xml"/>
  <Override PartName="/customXml/itemProps3.xml" ContentType="application/vnd.openxmlformats-officedocument.customXmlProperties+xml"/>
  <Override PartName="/docProps/app.xml" ContentType="application/vnd.openxmlformats-officedocument.extended-properties+xml"/>
  <Override PartName="/ppt/slides/slide18.xml" ContentType="application/vnd.openxmlformats-officedocument.presentationml.slide+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slides/slide21.xml" ContentType="application/vnd.openxmlformats-officedocument.presentationml.slide+xml"/>
  <Override PartName="/ppt/notesSlides/notesSlide13.xml" ContentType="application/vnd.openxmlformats-officedocument.presentationml.notesSlide+xml"/>
  <Override PartName="/ppt/notesSlides/notesSlide8.xml" ContentType="application/vnd.openxmlformats-officedocument.presentationml.notesSlide+xml"/>
  <Override PartName="/ppt/notesSlides/notesSlide17.xml" ContentType="application/vnd.openxmlformats-officedocument.presentationml.notesSlide+xml"/>
  <Override PartName="/ppt/slideLayouts/slideLayout3.xml" ContentType="application/vnd.openxmlformats-officedocument.presentationml.slideLayout+xml"/>
  <Override PartName="/ppt/viewProps.xml" ContentType="application/vnd.openxmlformats-officedocument.presentationml.viewProps+xml"/>
  <Override PartName="/ppt/notesSlides/notesSlide1.xml" ContentType="application/vnd.openxmlformats-officedocument.presentationml.notesSlide+xml"/>
  <Override PartName="/ppt/slides/slide7.xml" ContentType="application/vnd.openxmlformats-officedocument.presentationml.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4.xml" ContentType="application/vnd.openxmlformats-officedocument.presentationml.notesSlide+xml"/>
  <Override PartName="/ppt/slides/slide2.xml" ContentType="application/vnd.openxmlformats-officedocument.presentationml.slide+xml"/>
  <Override PartName="/ppt/notesSlides/notesSlide5.xml" ContentType="application/vnd.openxmlformats-officedocument.presentationml.notesSlide+xml"/>
  <Override PartName="/ppt/slides/slide3.xml" ContentType="application/vnd.openxmlformats-officedocument.presentationml.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1.xml" ContentType="application/vnd.openxmlformats-officedocument.presentationml.slide+xml"/>
  <Override PartName="/ppt/notesSlides/notesSlide9.xml" ContentType="application/vnd.openxmlformats-officedocument.presentationml.notesSlide+xml"/>
  <Override PartName="/ppt/slideLayouts/slideLayout8.xml" ContentType="application/vnd.openxmlformats-officedocument.presentationml.slideLayout+xml"/>
  <Override PartName="/ppt/presProps.xml" ContentType="application/vnd.openxmlformats-officedocument.presentationml.presProp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1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9"/>
  </p:notesMasterIdLst>
  <p:sldIdLst>
    <p:sldId id="258" r:id="rId5"/>
    <p:sldId id="259" r:id="rId6"/>
    <p:sldId id="283" r:id="rId7"/>
    <p:sldId id="260"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7345025" cy="9756775"/>
  <p:notesSz cx="6858000" cy="9144000"/>
  <p:defaultTextStyle>
    <a:defPPr>
      <a:defRPr lang="en-US"/>
    </a:defPPr>
    <a:lvl1pPr marL="0" algn="l" defTabSz="1092434" rtl="0" eaLnBrk="1" latinLnBrk="0" hangingPunct="1">
      <a:defRPr sz="2150" kern="1200">
        <a:solidFill>
          <a:schemeClr val="tx1"/>
        </a:solidFill>
        <a:latin typeface="+mn-lt"/>
        <a:ea typeface="+mn-ea"/>
        <a:cs typeface="+mn-cs"/>
      </a:defRPr>
    </a:lvl1pPr>
    <a:lvl2pPr marL="546217" algn="l" defTabSz="1092434" rtl="0" eaLnBrk="1" latinLnBrk="0" hangingPunct="1">
      <a:defRPr sz="2150" kern="1200">
        <a:solidFill>
          <a:schemeClr val="tx1"/>
        </a:solidFill>
        <a:latin typeface="+mn-lt"/>
        <a:ea typeface="+mn-ea"/>
        <a:cs typeface="+mn-cs"/>
      </a:defRPr>
    </a:lvl2pPr>
    <a:lvl3pPr marL="1092434" algn="l" defTabSz="1092434" rtl="0" eaLnBrk="1" latinLnBrk="0" hangingPunct="1">
      <a:defRPr sz="2150" kern="1200">
        <a:solidFill>
          <a:schemeClr val="tx1"/>
        </a:solidFill>
        <a:latin typeface="+mn-lt"/>
        <a:ea typeface="+mn-ea"/>
        <a:cs typeface="+mn-cs"/>
      </a:defRPr>
    </a:lvl3pPr>
    <a:lvl4pPr marL="1638651" algn="l" defTabSz="1092434" rtl="0" eaLnBrk="1" latinLnBrk="0" hangingPunct="1">
      <a:defRPr sz="2150" kern="1200">
        <a:solidFill>
          <a:schemeClr val="tx1"/>
        </a:solidFill>
        <a:latin typeface="+mn-lt"/>
        <a:ea typeface="+mn-ea"/>
        <a:cs typeface="+mn-cs"/>
      </a:defRPr>
    </a:lvl4pPr>
    <a:lvl5pPr marL="2184867" algn="l" defTabSz="1092434" rtl="0" eaLnBrk="1" latinLnBrk="0" hangingPunct="1">
      <a:defRPr sz="2150" kern="1200">
        <a:solidFill>
          <a:schemeClr val="tx1"/>
        </a:solidFill>
        <a:latin typeface="+mn-lt"/>
        <a:ea typeface="+mn-ea"/>
        <a:cs typeface="+mn-cs"/>
      </a:defRPr>
    </a:lvl5pPr>
    <a:lvl6pPr marL="2731084" algn="l" defTabSz="1092434" rtl="0" eaLnBrk="1" latinLnBrk="0" hangingPunct="1">
      <a:defRPr sz="2150" kern="1200">
        <a:solidFill>
          <a:schemeClr val="tx1"/>
        </a:solidFill>
        <a:latin typeface="+mn-lt"/>
        <a:ea typeface="+mn-ea"/>
        <a:cs typeface="+mn-cs"/>
      </a:defRPr>
    </a:lvl6pPr>
    <a:lvl7pPr marL="3277301" algn="l" defTabSz="1092434" rtl="0" eaLnBrk="1" latinLnBrk="0" hangingPunct="1">
      <a:defRPr sz="2150" kern="1200">
        <a:solidFill>
          <a:schemeClr val="tx1"/>
        </a:solidFill>
        <a:latin typeface="+mn-lt"/>
        <a:ea typeface="+mn-ea"/>
        <a:cs typeface="+mn-cs"/>
      </a:defRPr>
    </a:lvl7pPr>
    <a:lvl8pPr marL="3823518" algn="l" defTabSz="1092434" rtl="0" eaLnBrk="1" latinLnBrk="0" hangingPunct="1">
      <a:defRPr sz="2150" kern="1200">
        <a:solidFill>
          <a:schemeClr val="tx1"/>
        </a:solidFill>
        <a:latin typeface="+mn-lt"/>
        <a:ea typeface="+mn-ea"/>
        <a:cs typeface="+mn-cs"/>
      </a:defRPr>
    </a:lvl8pPr>
    <a:lvl9pPr marL="4369735" algn="l" defTabSz="1092434" rtl="0" eaLnBrk="1" latinLnBrk="0" hangingPunct="1">
      <a:defRPr sz="21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F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2"/>
    <p:restoredTop sz="71353" autoAdjust="0"/>
  </p:normalViewPr>
  <p:slideViewPr>
    <p:cSldViewPr snapToGrid="0" snapToObjects="1">
      <p:cViewPr varScale="1">
        <p:scale>
          <a:sx n="56" d="100"/>
          <a:sy n="56" d="100"/>
        </p:scale>
        <p:origin x="180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openxmlformats.org/officeDocument/2006/relationships/customXml" Target="../customXml/item4.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en,James" userId="83e4e9ba-05f6-4bbd-bf6a-ae0e0c99ae3e" providerId="ADAL" clId="{576F0C6B-5C79-4C87-A44C-286AB1DDBB91}"/>
    <pc:docChg chg="undo custSel addSld delSld modSld sldOrd">
      <pc:chgData name="Breen,James" userId="83e4e9ba-05f6-4bbd-bf6a-ae0e0c99ae3e" providerId="ADAL" clId="{576F0C6B-5C79-4C87-A44C-286AB1DDBB91}" dt="2026-09-16T19:30:29.247" v="1148" actId="20577"/>
      <pc:docMkLst>
        <pc:docMk/>
      </pc:docMkLst>
      <pc:sldChg chg="addSp delSp modSp mod">
        <pc:chgData name="Breen,James" userId="83e4e9ba-05f6-4bbd-bf6a-ae0e0c99ae3e" providerId="ADAL" clId="{576F0C6B-5C79-4C87-A44C-286AB1DDBB91}" dt="2026-09-16T19:30:29.247" v="1148" actId="20577"/>
        <pc:sldMkLst>
          <pc:docMk/>
          <pc:sldMk cId="1422142469" sldId="258"/>
        </pc:sldMkLst>
        <pc:spChg chg="mod">
          <ac:chgData name="Breen,James" userId="83e4e9ba-05f6-4bbd-bf6a-ae0e0c99ae3e" providerId="ADAL" clId="{576F0C6B-5C79-4C87-A44C-286AB1DDBB91}" dt="2026-09-16T19:30:29.247" v="1148" actId="20577"/>
          <ac:spMkLst>
            <pc:docMk/>
            <pc:sldMk cId="1422142469" sldId="258"/>
            <ac:spMk id="3" creationId="{EE8BBC44-8ED9-684D-81CA-536DADBF9BA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604FEC-3005-9344-BDE2-9F41165080B6}"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07D3D2-3E11-8D49-B9D6-E6542C5316CF}" type="slidenum">
              <a:rPr lang="en-US" smtClean="0"/>
              <a:t>‹#›</a:t>
            </a:fld>
            <a:endParaRPr lang="en-US"/>
          </a:p>
        </p:txBody>
      </p:sp>
    </p:spTree>
    <p:extLst>
      <p:ext uri="{BB962C8B-B14F-4D97-AF65-F5344CB8AC3E}">
        <p14:creationId xmlns:p14="http://schemas.microsoft.com/office/powerpoint/2010/main" val="3041213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google.com/search?q=Fast+Healthcare+Interoperability+Resources&amp;oq=FHIR%2C&amp;gs_lcrp=EgRlZGdlKgYIABBFGDkyBggAEEUYOdIBBzI2MWowajOoAgCwAgE&amp;sourceid=chrome&amp;ie=UTF-8&amp;ved=2ahUKEwiVhKnL-OqTAxXzyMkDHet8L6IQgK4QegYIAQgAEAQ"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google.com/search?q=Internet+of+Things&amp;sca_esv=129340b3480a109d&amp;sxsrf=ANbL-n6J5rvKVhQVqZkRnt3l4TTsHQSVpQ%3A1773850713721&amp;ei=WdC6adbhK4LJp84P3suFqQ4&amp;biw=1672&amp;bih=884&amp;ved=2ahUKEwjQ_Zz77KmTAxWtG9AFHTMPK1QQgK4QegQIARAD&amp;uact=5&amp;oq=lot+meaning+information+technology&amp;gs_lp=Egxnd3Mtd2l6LXNlcnAiImxvdCBtZWFuaW5nIGluZm9ybWF0aW9uIHRlY2hub2xvZ3kyBhAAGBYYHjILEAAYgAQYhgMYigUyCxAAGIAEGIYDGIoFMggQABiABBiiBDIIEAAYgAQYogQyCBAAGIAEGKIEMggQABiiBBiJBUi1ZVC8CVjrXXABeAGQAQGYAYgCoAG5IaoBBjEuMjguMrgBA8gBAPgBAZgCH6ACgSDCAgoQABiwAxjWBBhHwgINEAAYgAQYsAMYQxiKBcICDhAAGLADGOQCGNYE2AEBwgIZEC4YgAQYsAMY0QMYQxjHARjIAxiKBdgBAcICExAuGIAEGLEDGNEDGEMYxwEYigXCAgoQABiABBhDGIoFwgINEAAYgAQYsQMYQxiKBcICCxAAGIAEGLEDGIMBwgIFEAAYgATCAggQABiABBixA8ICDRAuGIAEGLEDGEMYigXCAiIQLhiABBixAxjRAxhDGMcBGIoFGJcFGNwEGN4EGOAE2AEBwgIFEC4YgATCAgUQIRigAcICBRAhGKsCwgIFECEYnwWYAwCIBgGQBhO6BgYIARABGAmSBwYxLjI4LjKgB9e-AbIHBjAuMjguMrgH-x_CBwYwLjI5LjLIBziACAA&amp;sclient=gws-wiz-serp&amp;mstk=AUtExfAJo5o8mTxLd_dzEiOowzJRMNNzfAU2FM9wXuwRwP3Bp9XCjXeXyPIBwclYvDR-QfIqdlu_Lj_V94EJfeYV_mRJFQFtU-htc89iOKuBmyI48U8hzrCe-SFIyLKbPEsF4GHGu1m3udqfKGF3G1tZhZAgZGit97teK7ToYlG9PvctraPhdhtq1YlSBwFG5vwhZOsKx3o15Ig8n5WgWH-ib8774Ac5J-GxhuuITlSlza_ZbALsvrabw5WQydZdLDkGTU2KTrNtQC4KpNBfxx-WLwyvriYUX6UpVhlHfCX0XWD4121pg8v_chldGCu6BMnftXR99D0KqgF08YKAnt-uAkhBHOiWSO_41jq1wqCEotriIHRNMq1_7fSTDEuCo6SNl_CLLZ-Qt6iYfWJbWwB9sNlgduv5-k_NJCBUNUx3J2E&amp;csui=3"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morning/afternoon, everyone. Thank you for joining me today. My name is Jim Breen, and I’m excited to talk with you about something that affects every one of us in the laboratory, whether we realize it or not: the growing intersection between healthcare IT and the clinical lab. Over the next hour, we’re going to explore how IT decisions shape our workflows, our efficiency, our stress levels, and ultimately, patient care. My goal is to make this topic practical, relatable, and grounded in real experiences from the lab bench to the IT boardroom.</a:t>
            </a:r>
          </a:p>
        </p:txBody>
      </p:sp>
      <p:sp>
        <p:nvSpPr>
          <p:cNvPr id="4" name="Slide Number Placeholder 3"/>
          <p:cNvSpPr>
            <a:spLocks noGrp="1"/>
          </p:cNvSpPr>
          <p:nvPr>
            <p:ph type="sldNum" sz="quarter" idx="5"/>
          </p:nvPr>
        </p:nvSpPr>
        <p:spPr/>
        <p:txBody>
          <a:bodyPr/>
          <a:lstStyle/>
          <a:p>
            <a:fld id="{DA07D3D2-3E11-8D49-B9D6-E6542C5316CF}" type="slidenum">
              <a:rPr lang="en-US" smtClean="0"/>
              <a:t>1</a:t>
            </a:fld>
            <a:endParaRPr lang="en-US"/>
          </a:p>
        </p:txBody>
      </p:sp>
    </p:spTree>
    <p:extLst>
      <p:ext uri="{BB962C8B-B14F-4D97-AF65-F5344CB8AC3E}">
        <p14:creationId xmlns:p14="http://schemas.microsoft.com/office/powerpoint/2010/main" val="290620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keep this brief, but I want to give you context for why I’m passionate about this topic. I’ve spent more than 20 years moving between clinical laboratory science, pathology operations, and healthcare IT leadership. That blended background gives me a unique vantage point: I’ve lived the pain points of the lab, and I’ve also lived the constraints and pressures of IT. My team supports Epic Beaker, instrument interfaces, and point‑of‑care systems across Sanford Health’s growing footprint. Every day, we see how technology decisions ripple into lab operations. My goal today is to help bridge that gap—so laboratorians can better understand IT, and IT can better understand the lab.</a:t>
            </a:r>
          </a:p>
        </p:txBody>
      </p:sp>
      <p:sp>
        <p:nvSpPr>
          <p:cNvPr id="4" name="Slide Number Placeholder 3"/>
          <p:cNvSpPr>
            <a:spLocks noGrp="1"/>
          </p:cNvSpPr>
          <p:nvPr>
            <p:ph type="sldNum" sz="quarter" idx="5"/>
          </p:nvPr>
        </p:nvSpPr>
        <p:spPr/>
        <p:txBody>
          <a:bodyPr/>
          <a:lstStyle/>
          <a:p>
            <a:fld id="{DA07D3D2-3E11-8D49-B9D6-E6542C5316CF}" type="slidenum">
              <a:rPr lang="en-US" smtClean="0"/>
              <a:t>2</a:t>
            </a:fld>
            <a:endParaRPr lang="en-US"/>
          </a:p>
        </p:txBody>
      </p:sp>
    </p:spTree>
    <p:extLst>
      <p:ext uri="{BB962C8B-B14F-4D97-AF65-F5344CB8AC3E}">
        <p14:creationId xmlns:p14="http://schemas.microsoft.com/office/powerpoint/2010/main" val="3719361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is designed to give you an insider’s view of how IT decisions are made, why certain things take longer than we want, and how those decisions impact your daily work. We’ll talk about workflows, integration challenges, communication gaps, and the technologies that are reshaping the lab. Most importantly, we’ll talk about how to build stronger partnerships with IT so we can reduce friction, improve safety, and prepare for the future. This isn’t a technical lecture—it’s a practical conversation about how we work better together.</a:t>
            </a:r>
          </a:p>
        </p:txBody>
      </p:sp>
      <p:sp>
        <p:nvSpPr>
          <p:cNvPr id="4" name="Slide Number Placeholder 3"/>
          <p:cNvSpPr>
            <a:spLocks noGrp="1"/>
          </p:cNvSpPr>
          <p:nvPr>
            <p:ph type="sldNum" sz="quarter" idx="5"/>
          </p:nvPr>
        </p:nvSpPr>
        <p:spPr/>
        <p:txBody>
          <a:bodyPr/>
          <a:lstStyle/>
          <a:p>
            <a:fld id="{DA07D3D2-3E11-8D49-B9D6-E6542C5316CF}" type="slidenum">
              <a:rPr lang="en-US" smtClean="0"/>
              <a:t>4</a:t>
            </a:fld>
            <a:endParaRPr lang="en-US"/>
          </a:p>
        </p:txBody>
      </p:sp>
    </p:spTree>
    <p:extLst>
      <p:ext uri="{BB962C8B-B14F-4D97-AF65-F5344CB8AC3E}">
        <p14:creationId xmlns:p14="http://schemas.microsoft.com/office/powerpoint/2010/main" val="4175900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start with a quick pulse check. What is your lab’s biggest IT challenge right now?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Interoperability. Downtime. Communication. Cybersecurity. Analytics. These aren’t isolated problems—they’re systemic challenges that every lab is facing. We’ll come back to these themes throughout the session.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Interoperability </a:t>
            </a:r>
            <a:r>
              <a:rPr lang="en-US" sz="1200" b="0" i="0" kern="1200" dirty="0">
                <a:solidFill>
                  <a:schemeClr val="tx1"/>
                </a:solidFill>
                <a:effectLst/>
                <a:latin typeface="+mn-lt"/>
                <a:ea typeface="+mn-ea"/>
                <a:cs typeface="+mn-cs"/>
              </a:rPr>
              <a:t>= the ability of computer systems or software to exchange and make use of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A07D3D2-3E11-8D49-B9D6-E6542C5316CF}" type="slidenum">
              <a:rPr lang="en-US" smtClean="0"/>
              <a:t>5</a:t>
            </a:fld>
            <a:endParaRPr lang="en-US"/>
          </a:p>
        </p:txBody>
      </p:sp>
    </p:spTree>
    <p:extLst>
      <p:ext uri="{BB962C8B-B14F-4D97-AF65-F5344CB8AC3E}">
        <p14:creationId xmlns:p14="http://schemas.microsoft.com/office/powerpoint/2010/main" val="3132748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we’re going to accomplish today. First, we’ll look at the current priorities and challenges in healthcare IT and how they directly influence lab operations. Second, we’ll evaluate emerging technologies—automation, AI, interoperability, analytics, cybersecurity—and how they’re reshaping decision making and patient outcomes. Finally, we’ll identify practical strategies to strengthen collaboration between IT and the lab. By the end of this session, you’ll have a clearer understanding of how IT thinks, what drives their decisions, and how to work with them more effectively.</a:t>
            </a:r>
          </a:p>
        </p:txBody>
      </p:sp>
      <p:sp>
        <p:nvSpPr>
          <p:cNvPr id="4" name="Slide Number Placeholder 3"/>
          <p:cNvSpPr>
            <a:spLocks noGrp="1"/>
          </p:cNvSpPr>
          <p:nvPr>
            <p:ph type="sldNum" sz="quarter" idx="5"/>
          </p:nvPr>
        </p:nvSpPr>
        <p:spPr/>
        <p:txBody>
          <a:bodyPr/>
          <a:lstStyle/>
          <a:p>
            <a:fld id="{DA07D3D2-3E11-8D49-B9D6-E6542C5316CF}" type="slidenum">
              <a:rPr lang="en-US" smtClean="0"/>
              <a:t>6</a:t>
            </a:fld>
            <a:endParaRPr lang="en-US"/>
          </a:p>
        </p:txBody>
      </p:sp>
    </p:spTree>
    <p:extLst>
      <p:ext uri="{BB962C8B-B14F-4D97-AF65-F5344CB8AC3E}">
        <p14:creationId xmlns:p14="http://schemas.microsoft.com/office/powerpoint/2010/main" val="69397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lab has become one of the most technology‑dependent environments in healthcare. Every specimen, every result, every workflow touches multiple systems. At the same time, expectations are rising—faster turnaround times, more transparency, fewer errors, more automation. Add staffing shortages, cybersecurity threats, and pressure to modernize, and you have a perfect storm. This is why understanding IT isn’t optional anymore. It’s essential to running a safe, efficient, modern laboratory.</a:t>
            </a:r>
          </a:p>
        </p:txBody>
      </p:sp>
      <p:sp>
        <p:nvSpPr>
          <p:cNvPr id="4" name="Slide Number Placeholder 3"/>
          <p:cNvSpPr>
            <a:spLocks noGrp="1"/>
          </p:cNvSpPr>
          <p:nvPr>
            <p:ph type="sldNum" sz="quarter" idx="5"/>
          </p:nvPr>
        </p:nvSpPr>
        <p:spPr/>
        <p:txBody>
          <a:bodyPr/>
          <a:lstStyle/>
          <a:p>
            <a:fld id="{DA07D3D2-3E11-8D49-B9D6-E6542C5316CF}" type="slidenum">
              <a:rPr lang="en-US" smtClean="0"/>
              <a:t>7</a:t>
            </a:fld>
            <a:endParaRPr lang="en-US"/>
          </a:p>
        </p:txBody>
      </p:sp>
    </p:spTree>
    <p:extLst>
      <p:ext uri="{BB962C8B-B14F-4D97-AF65-F5344CB8AC3E}">
        <p14:creationId xmlns:p14="http://schemas.microsoft.com/office/powerpoint/2010/main" val="1307685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talk about what’s driving IT right now. Interoperability is a national priority (Interoperability </a:t>
            </a:r>
            <a:r>
              <a:rPr lang="en-US" sz="1200" b="0" i="0" kern="1200" dirty="0">
                <a:solidFill>
                  <a:schemeClr val="tx1"/>
                </a:solidFill>
                <a:effectLst/>
                <a:latin typeface="+mn-lt"/>
                <a:ea typeface="+mn-ea"/>
                <a:cs typeface="+mn-cs"/>
              </a:rPr>
              <a:t>= the ability of computer systems or software to exchange and make use of information.)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—FHIR (</a:t>
            </a:r>
            <a:r>
              <a:rPr lang="en-US" dirty="0">
                <a:effectLst/>
                <a:hlinkClick r:id="rId3"/>
              </a:rPr>
              <a:t>Fast Healthcare Interoperability Resources</a:t>
            </a:r>
            <a:r>
              <a:rPr lang="en-US" sz="1200" b="0" i="0" kern="1200" dirty="0">
                <a:solidFill>
                  <a:schemeClr val="tx1"/>
                </a:solidFill>
                <a:effectLst/>
                <a:latin typeface="+mn-lt"/>
                <a:ea typeface="+mn-ea"/>
                <a:cs typeface="+mn-cs"/>
              </a:rPr>
              <a:t> )</a:t>
            </a:r>
            <a:r>
              <a:rPr lang="en-US" dirty="0"/>
              <a:t>, HL7 (Health Level 7), data exchange.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Data modernization is pushing organizations to rethink how information flows.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Cloud migration is accelerating, which changes how systems are supported and secured.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Cybersecurity is now a top‑three organizational risk.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of course, budgets are tight, and IT is being asked to do more with less. Understanding these pressures helps explain why IT sometimes says “not yet” or “we need to prioritize differently.”</a:t>
            </a:r>
          </a:p>
        </p:txBody>
      </p:sp>
      <p:sp>
        <p:nvSpPr>
          <p:cNvPr id="4" name="Slide Number Placeholder 3"/>
          <p:cNvSpPr>
            <a:spLocks noGrp="1"/>
          </p:cNvSpPr>
          <p:nvPr>
            <p:ph type="sldNum" sz="quarter" idx="5"/>
          </p:nvPr>
        </p:nvSpPr>
        <p:spPr/>
        <p:txBody>
          <a:bodyPr/>
          <a:lstStyle/>
          <a:p>
            <a:fld id="{DA07D3D2-3E11-8D49-B9D6-E6542C5316CF}" type="slidenum">
              <a:rPr lang="en-US" smtClean="0"/>
              <a:t>8</a:t>
            </a:fld>
            <a:endParaRPr lang="en-US"/>
          </a:p>
        </p:txBody>
      </p:sp>
    </p:spTree>
    <p:extLst>
      <p:ext uri="{BB962C8B-B14F-4D97-AF65-F5344CB8AC3E}">
        <p14:creationId xmlns:p14="http://schemas.microsoft.com/office/powerpoint/2010/main" val="750611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From the lab’s perspective, IT challenges often show up as frustration.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Fragmented systems that don’t talk to each other.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Middleware layers that create complexity.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Downtime windows that disrupt workflows.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Slow change‑control processes that delay fixes.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And limited IT staffing that leads to long ticket queues.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But behind each of these challenges is a real constraint—security, regulatory requirements, resource limitations, or competing priorities. Understanding the “why” behind these issues helps us collaborate more effectively.</a:t>
            </a:r>
            <a:endParaRPr lang="en-US" dirty="0"/>
          </a:p>
          <a:p>
            <a:endParaRPr lang="en-US" dirty="0"/>
          </a:p>
          <a:p>
            <a:r>
              <a:rPr lang="en-US" dirty="0"/>
              <a:t>API stands for Application Programming Interface</a:t>
            </a:r>
          </a:p>
        </p:txBody>
      </p:sp>
      <p:sp>
        <p:nvSpPr>
          <p:cNvPr id="4" name="Slide Number Placeholder 3"/>
          <p:cNvSpPr>
            <a:spLocks noGrp="1"/>
          </p:cNvSpPr>
          <p:nvPr>
            <p:ph type="sldNum" sz="quarter" idx="5"/>
          </p:nvPr>
        </p:nvSpPr>
        <p:spPr/>
        <p:txBody>
          <a:bodyPr/>
          <a:lstStyle/>
          <a:p>
            <a:fld id="{DA07D3D2-3E11-8D49-B9D6-E6542C5316CF}" type="slidenum">
              <a:rPr lang="en-US" smtClean="0"/>
              <a:t>9</a:t>
            </a:fld>
            <a:endParaRPr lang="en-US"/>
          </a:p>
        </p:txBody>
      </p:sp>
    </p:spTree>
    <p:extLst>
      <p:ext uri="{BB962C8B-B14F-4D97-AF65-F5344CB8AC3E}">
        <p14:creationId xmlns:p14="http://schemas.microsoft.com/office/powerpoint/2010/main" val="177491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Collection → Accessioning → Testing → Reporting</a:t>
            </a:r>
            <a:endParaRPr lang="en-US" dirty="0"/>
          </a:p>
          <a:p>
            <a:r>
              <a:rPr lang="en-US" dirty="0">
                <a:effectLst/>
              </a:rPr>
              <a:t>IT touchpoints everywhere</a:t>
            </a:r>
            <a:endParaRPr lang="en-US" dirty="0"/>
          </a:p>
          <a:p>
            <a:r>
              <a:rPr lang="en-US" dirty="0">
                <a:effectLst/>
              </a:rPr>
              <a:t>Small delays = big bottlenecks</a:t>
            </a:r>
            <a:endParaRPr lang="en-US" dirty="0"/>
          </a:p>
          <a:p>
            <a:r>
              <a:rPr lang="en-US" dirty="0">
                <a:effectLst/>
              </a:rPr>
              <a:t>Manual workarounds increase risk</a:t>
            </a:r>
            <a:endParaRPr lang="en-US" dirty="0"/>
          </a:p>
          <a:p>
            <a:endParaRPr lang="en-US" dirty="0"/>
          </a:p>
          <a:p>
            <a:r>
              <a:rPr lang="en-US" dirty="0"/>
              <a:t>Let’s walk through a typical lab workflow. Specimen collection. Client orders to your EMR. Accessioning. Testing. Verification. Reporting. Every step touches IT systems—barcode scanners, automation tracks, middleware, LIS, EHR, interfaces, analytics dashboards. When everything works, it’s seamless. But when one piece slows down—even by a few seconds—it cascades. A delay in middleware becomes a delay in LIS, which becomes a delay in the EHR, which becomes a phone call from a provider. This is why IT issues feel so disruptive: the lab is a tightly coupled system.</a:t>
            </a:r>
          </a:p>
        </p:txBody>
      </p:sp>
      <p:sp>
        <p:nvSpPr>
          <p:cNvPr id="4" name="Slide Number Placeholder 3"/>
          <p:cNvSpPr>
            <a:spLocks noGrp="1"/>
          </p:cNvSpPr>
          <p:nvPr>
            <p:ph type="sldNum" sz="quarter" idx="5"/>
          </p:nvPr>
        </p:nvSpPr>
        <p:spPr/>
        <p:txBody>
          <a:bodyPr/>
          <a:lstStyle/>
          <a:p>
            <a:fld id="{DA07D3D2-3E11-8D49-B9D6-E6542C5316CF}" type="slidenum">
              <a:rPr lang="en-US" smtClean="0"/>
              <a:t>10</a:t>
            </a:fld>
            <a:endParaRPr lang="en-US"/>
          </a:p>
        </p:txBody>
      </p:sp>
    </p:spTree>
    <p:extLst>
      <p:ext uri="{BB962C8B-B14F-4D97-AF65-F5344CB8AC3E}">
        <p14:creationId xmlns:p14="http://schemas.microsoft.com/office/powerpoint/2010/main" val="1585541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scenario many of you have lived. An analyzer sends results to middleware. Middleware sends them to the LIS. The LIS sends them to the EHR. But there’s a 3–5 minute delay. Techs start refreshing screens. Providers start calling. Stress goes up. Error risk increases. This isn’t just an inconvenience—it’s a patient safety issue. And often, the root cause is something invisible: a server load issue, a network bottleneck, or a middleware configuration. This is why IT–lab communication is so important.</a:t>
            </a:r>
          </a:p>
        </p:txBody>
      </p:sp>
      <p:sp>
        <p:nvSpPr>
          <p:cNvPr id="4" name="Slide Number Placeholder 3"/>
          <p:cNvSpPr>
            <a:spLocks noGrp="1"/>
          </p:cNvSpPr>
          <p:nvPr>
            <p:ph type="sldNum" sz="quarter" idx="5"/>
          </p:nvPr>
        </p:nvSpPr>
        <p:spPr/>
        <p:txBody>
          <a:bodyPr/>
          <a:lstStyle/>
          <a:p>
            <a:fld id="{DA07D3D2-3E11-8D49-B9D6-E6542C5316CF}" type="slidenum">
              <a:rPr lang="en-US" smtClean="0"/>
              <a:t>11</a:t>
            </a:fld>
            <a:endParaRPr lang="en-US"/>
          </a:p>
        </p:txBody>
      </p:sp>
    </p:spTree>
    <p:extLst>
      <p:ext uri="{BB962C8B-B14F-4D97-AF65-F5344CB8AC3E}">
        <p14:creationId xmlns:p14="http://schemas.microsoft.com/office/powerpoint/2010/main" val="3041382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Automation is expanding rapidly—Total Lab Automation, automated routing, robotics, digital morphology. </a:t>
            </a:r>
          </a:p>
          <a:p>
            <a:endParaRPr lang="en-US" dirty="0"/>
          </a:p>
          <a:p>
            <a:r>
              <a:rPr lang="en-US" dirty="0"/>
              <a:t>These systems reduce variability, support staffing shortages, and improve consistency. </a:t>
            </a:r>
          </a:p>
          <a:p>
            <a:endParaRPr lang="en-US" dirty="0"/>
          </a:p>
          <a:p>
            <a:r>
              <a:rPr lang="en-US" dirty="0"/>
              <a:t>But they also increase IT complexity. Automation requires stable interfaces, reliable networks, and strong support structures. When automation goes down, the lab feels it immediately. This is why IT involvement in automation planning is critical from day one.</a:t>
            </a:r>
          </a:p>
        </p:txBody>
      </p:sp>
      <p:sp>
        <p:nvSpPr>
          <p:cNvPr id="4" name="Slide Number Placeholder 3"/>
          <p:cNvSpPr>
            <a:spLocks noGrp="1"/>
          </p:cNvSpPr>
          <p:nvPr>
            <p:ph type="sldNum" sz="quarter" idx="5"/>
          </p:nvPr>
        </p:nvSpPr>
        <p:spPr/>
        <p:txBody>
          <a:bodyPr/>
          <a:lstStyle/>
          <a:p>
            <a:fld id="{DA07D3D2-3E11-8D49-B9D6-E6542C5316CF}" type="slidenum">
              <a:rPr lang="en-US" smtClean="0"/>
              <a:t>12</a:t>
            </a:fld>
            <a:endParaRPr lang="en-US"/>
          </a:p>
        </p:txBody>
      </p:sp>
    </p:spTree>
    <p:extLst>
      <p:ext uri="{BB962C8B-B14F-4D97-AF65-F5344CB8AC3E}">
        <p14:creationId xmlns:p14="http://schemas.microsoft.com/office/powerpoint/2010/main" val="1672565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is no longer theoretical—it’s here. AI‑assisted validation, predictive QC, pattern recognition, reflex rule optimization. AI can reduce manual review, improve consistency, and help techs focus on complex cases. But AI is only as good as the data feeding it. If your LIS data is inconsistent, incomplete, or poorly structured, AI will struggle. This is another reason why IT–lab collaboration matters: data quality is a shared responsibility.</a:t>
            </a:r>
          </a:p>
        </p:txBody>
      </p:sp>
      <p:sp>
        <p:nvSpPr>
          <p:cNvPr id="4" name="Slide Number Placeholder 3"/>
          <p:cNvSpPr>
            <a:spLocks noGrp="1"/>
          </p:cNvSpPr>
          <p:nvPr>
            <p:ph type="sldNum" sz="quarter" idx="5"/>
          </p:nvPr>
        </p:nvSpPr>
        <p:spPr/>
        <p:txBody>
          <a:bodyPr/>
          <a:lstStyle/>
          <a:p>
            <a:fld id="{DA07D3D2-3E11-8D49-B9D6-E6542C5316CF}" type="slidenum">
              <a:rPr lang="en-US" smtClean="0"/>
              <a:t>13</a:t>
            </a:fld>
            <a:endParaRPr lang="en-US"/>
          </a:p>
        </p:txBody>
      </p:sp>
    </p:spTree>
    <p:extLst>
      <p:ext uri="{BB962C8B-B14F-4D97-AF65-F5344CB8AC3E}">
        <p14:creationId xmlns:p14="http://schemas.microsoft.com/office/powerpoint/2010/main" val="17416444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Interoperability is the backbone of modern lab operations. HL7 enables real‑time data exchange between LIS, EHR, public health systems, and analytics platforms. When interoperability works, manual steps disappear. </a:t>
            </a:r>
          </a:p>
          <a:p>
            <a:endParaRPr lang="en-US" dirty="0"/>
          </a:p>
          <a:p>
            <a:r>
              <a:rPr lang="en-US" dirty="0"/>
              <a:t>Reflex rules fire automatically. Providers get results faster. Public health reporting becomes seamless. When it doesn’t work, the lab becomes the bottleneck—even when the issue isn’t in the lab at all.</a:t>
            </a:r>
          </a:p>
        </p:txBody>
      </p:sp>
      <p:sp>
        <p:nvSpPr>
          <p:cNvPr id="4" name="Slide Number Placeholder 3"/>
          <p:cNvSpPr>
            <a:spLocks noGrp="1"/>
          </p:cNvSpPr>
          <p:nvPr>
            <p:ph type="sldNum" sz="quarter" idx="5"/>
          </p:nvPr>
        </p:nvSpPr>
        <p:spPr/>
        <p:txBody>
          <a:bodyPr/>
          <a:lstStyle/>
          <a:p>
            <a:fld id="{DA07D3D2-3E11-8D49-B9D6-E6542C5316CF}" type="slidenum">
              <a:rPr lang="en-US" smtClean="0"/>
              <a:t>14</a:t>
            </a:fld>
            <a:endParaRPr lang="en-US"/>
          </a:p>
        </p:txBody>
      </p:sp>
    </p:spTree>
    <p:extLst>
      <p:ext uri="{BB962C8B-B14F-4D97-AF65-F5344CB8AC3E}">
        <p14:creationId xmlns:p14="http://schemas.microsoft.com/office/powerpoint/2010/main" val="4138820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Analytics are transforming how labs operate. Dashboards show TAT trends, error rates, instrument utilization, staffing needs. Predictive analytics can identify when an instrument is likely to fail or when staffing shortages will impact TAT. Data helps justify resources, support quality initiatives, and demonstrate the lab’s value. But again, analytics depend on clean, consistent data—and that requires IT partnership.</a:t>
            </a:r>
          </a:p>
        </p:txBody>
      </p:sp>
      <p:sp>
        <p:nvSpPr>
          <p:cNvPr id="4" name="Slide Number Placeholder 3"/>
          <p:cNvSpPr>
            <a:spLocks noGrp="1"/>
          </p:cNvSpPr>
          <p:nvPr>
            <p:ph type="sldNum" sz="quarter" idx="5"/>
          </p:nvPr>
        </p:nvSpPr>
        <p:spPr/>
        <p:txBody>
          <a:bodyPr/>
          <a:lstStyle/>
          <a:p>
            <a:fld id="{DA07D3D2-3E11-8D49-B9D6-E6542C5316CF}" type="slidenum">
              <a:rPr lang="en-US" smtClean="0"/>
              <a:t>15</a:t>
            </a:fld>
            <a:endParaRPr lang="en-US"/>
          </a:p>
        </p:txBody>
      </p:sp>
    </p:spTree>
    <p:extLst>
      <p:ext uri="{BB962C8B-B14F-4D97-AF65-F5344CB8AC3E}">
        <p14:creationId xmlns:p14="http://schemas.microsoft.com/office/powerpoint/2010/main" val="3191989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Cybersecurity is one of the biggest threats to laboratory operations today. Ransomware attacks can take down LIS systems, instruments, middleware, and EHRs. Many lab instruments run on outdated operating systems, making them vulnerable. Downtime procedures are no longer optional—they’re essential. Cybersecurity isn’t just an IT issue. It’s a patient safety issue, and the lab plays a critical role in preparedness.</a:t>
            </a:r>
          </a:p>
        </p:txBody>
      </p:sp>
      <p:sp>
        <p:nvSpPr>
          <p:cNvPr id="4" name="Slide Number Placeholder 3"/>
          <p:cNvSpPr>
            <a:spLocks noGrp="1"/>
          </p:cNvSpPr>
          <p:nvPr>
            <p:ph type="sldNum" sz="quarter" idx="5"/>
          </p:nvPr>
        </p:nvSpPr>
        <p:spPr/>
        <p:txBody>
          <a:bodyPr/>
          <a:lstStyle/>
          <a:p>
            <a:fld id="{DA07D3D2-3E11-8D49-B9D6-E6542C5316CF}" type="slidenum">
              <a:rPr lang="en-US" smtClean="0"/>
              <a:t>16</a:t>
            </a:fld>
            <a:endParaRPr lang="en-US"/>
          </a:p>
        </p:txBody>
      </p:sp>
    </p:spTree>
    <p:extLst>
      <p:ext uri="{BB962C8B-B14F-4D97-AF65-F5344CB8AC3E}">
        <p14:creationId xmlns:p14="http://schemas.microsoft.com/office/powerpoint/2010/main" val="12997100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a real scenario. A ransomware attack hits the organization. The LIS goes offline. The lab moves to manual processes—paper logs, manual result entry, phone calls. Turnaround times skyrocket. Error risk increases. Staff burnout intensifies. This is the cost of IT failure. And it’s why cybersecurity and downtime planning must be shared priorities.</a:t>
            </a:r>
          </a:p>
        </p:txBody>
      </p:sp>
      <p:sp>
        <p:nvSpPr>
          <p:cNvPr id="4" name="Slide Number Placeholder 3"/>
          <p:cNvSpPr>
            <a:spLocks noGrp="1"/>
          </p:cNvSpPr>
          <p:nvPr>
            <p:ph type="sldNum" sz="quarter" idx="5"/>
          </p:nvPr>
        </p:nvSpPr>
        <p:spPr/>
        <p:txBody>
          <a:bodyPr/>
          <a:lstStyle/>
          <a:p>
            <a:fld id="{DA07D3D2-3E11-8D49-B9D6-E6542C5316CF}" type="slidenum">
              <a:rPr lang="en-US" smtClean="0"/>
              <a:t>17</a:t>
            </a:fld>
            <a:endParaRPr lang="en-US"/>
          </a:p>
        </p:txBody>
      </p:sp>
    </p:spTree>
    <p:extLst>
      <p:ext uri="{BB962C8B-B14F-4D97-AF65-F5344CB8AC3E}">
        <p14:creationId xmlns:p14="http://schemas.microsoft.com/office/powerpoint/2010/main" val="2010731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look at the opposite scenario. A lab implements automated reflex testing supported by strong interoperability. Results flow seamlessly. Manual steps disappear. Providers get faster, more consistent results. Patient outcomes improve. This is what happens when IT and the lab work together from the start.</a:t>
            </a:r>
          </a:p>
        </p:txBody>
      </p:sp>
      <p:sp>
        <p:nvSpPr>
          <p:cNvPr id="4" name="Slide Number Placeholder 3"/>
          <p:cNvSpPr>
            <a:spLocks noGrp="1"/>
          </p:cNvSpPr>
          <p:nvPr>
            <p:ph type="sldNum" sz="quarter" idx="5"/>
          </p:nvPr>
        </p:nvSpPr>
        <p:spPr/>
        <p:txBody>
          <a:bodyPr/>
          <a:lstStyle/>
          <a:p>
            <a:fld id="{DA07D3D2-3E11-8D49-B9D6-E6542C5316CF}" type="slidenum">
              <a:rPr lang="en-US" smtClean="0"/>
              <a:t>18</a:t>
            </a:fld>
            <a:endParaRPr lang="en-US"/>
          </a:p>
        </p:txBody>
      </p:sp>
    </p:spTree>
    <p:extLst>
      <p:ext uri="{BB962C8B-B14F-4D97-AF65-F5344CB8AC3E}">
        <p14:creationId xmlns:p14="http://schemas.microsoft.com/office/powerpoint/2010/main" val="4105797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One of the biggest barriers to success is communication. IT and lab teams speak different languages, have different priorities, and operate on different timelines. IT thinks in terms of security, scalability, and risk. The lab thinks in terms of workflow, turnaround time, and patient care. Neither perspective is wrong—they’re just different. Bridging this gap requires intentional effort.  IT Lab becomes </a:t>
            </a:r>
            <a:r>
              <a:rPr lang="en-US">
                <a:effectLst/>
              </a:rPr>
              <a:t>Star Trek universal </a:t>
            </a:r>
            <a:r>
              <a:rPr lang="en-US" dirty="0">
                <a:effectLst/>
              </a:rPr>
              <a:t>translator.  We can hopefully speak both languages.</a:t>
            </a:r>
            <a:endParaRPr lang="en-US" dirty="0"/>
          </a:p>
          <a:p>
            <a:endParaRPr lang="en-US" dirty="0"/>
          </a:p>
        </p:txBody>
      </p:sp>
      <p:sp>
        <p:nvSpPr>
          <p:cNvPr id="4" name="Slide Number Placeholder 3"/>
          <p:cNvSpPr>
            <a:spLocks noGrp="1"/>
          </p:cNvSpPr>
          <p:nvPr>
            <p:ph type="sldNum" sz="quarter" idx="5"/>
          </p:nvPr>
        </p:nvSpPr>
        <p:spPr/>
        <p:txBody>
          <a:bodyPr/>
          <a:lstStyle/>
          <a:p>
            <a:fld id="{DA07D3D2-3E11-8D49-B9D6-E6542C5316CF}" type="slidenum">
              <a:rPr lang="en-US" smtClean="0"/>
              <a:t>19</a:t>
            </a:fld>
            <a:endParaRPr lang="en-US"/>
          </a:p>
        </p:txBody>
      </p:sp>
    </p:spTree>
    <p:extLst>
      <p:ext uri="{BB962C8B-B14F-4D97-AF65-F5344CB8AC3E}">
        <p14:creationId xmlns:p14="http://schemas.microsoft.com/office/powerpoint/2010/main" val="3342063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strategies that work. Joint planning sessions ensure IT understands lab workflows and the lab understands IT constraints. Shared Key Performance Indicators align priorities. Cross‑training builds empathy and shared understanding. Clear escalation pathways reduce frustration. Regular touchpoints keep communication flowing. These aren’t theoretical—they’re practical steps that labs across the country are using successfully.</a:t>
            </a:r>
          </a:p>
        </p:txBody>
      </p:sp>
      <p:sp>
        <p:nvSpPr>
          <p:cNvPr id="4" name="Slide Number Placeholder 3"/>
          <p:cNvSpPr>
            <a:spLocks noGrp="1"/>
          </p:cNvSpPr>
          <p:nvPr>
            <p:ph type="sldNum" sz="quarter" idx="5"/>
          </p:nvPr>
        </p:nvSpPr>
        <p:spPr/>
        <p:txBody>
          <a:bodyPr/>
          <a:lstStyle/>
          <a:p>
            <a:fld id="{DA07D3D2-3E11-8D49-B9D6-E6542C5316CF}" type="slidenum">
              <a:rPr lang="en-US" smtClean="0"/>
              <a:t>20</a:t>
            </a:fld>
            <a:endParaRPr lang="en-US"/>
          </a:p>
        </p:txBody>
      </p:sp>
    </p:spTree>
    <p:extLst>
      <p:ext uri="{BB962C8B-B14F-4D97-AF65-F5344CB8AC3E}">
        <p14:creationId xmlns:p14="http://schemas.microsoft.com/office/powerpoint/2010/main" val="41134192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lab of the future will be more automated, more connected, and more data‑driven. To prepare, we need scalable systems, strong cybersecurity, and a workforce that understands both lab science and technology. We also need to build strong partnerships with IT—because the future of the lab is inseparable from the future of healthcare technology.</a:t>
            </a:r>
          </a:p>
          <a:p>
            <a:endParaRPr lang="en-US" dirty="0"/>
          </a:p>
          <a:p>
            <a:r>
              <a:rPr lang="en-US" sz="1200" b="0" i="0" kern="1200" dirty="0">
                <a:solidFill>
                  <a:schemeClr val="tx1"/>
                </a:solidFill>
                <a:effectLst/>
                <a:latin typeface="+mn-lt"/>
                <a:ea typeface="+mn-ea"/>
                <a:cs typeface="+mn-cs"/>
              </a:rPr>
              <a:t>The </a:t>
            </a:r>
            <a:r>
              <a:rPr lang="en-US" sz="1200" b="0" i="0" kern="1200" dirty="0">
                <a:solidFill>
                  <a:schemeClr val="tx1"/>
                </a:solidFill>
                <a:effectLst/>
                <a:latin typeface="+mn-lt"/>
                <a:ea typeface="+mn-ea"/>
                <a:cs typeface="+mn-cs"/>
                <a:hlinkClick r:id="rId3"/>
              </a:rPr>
              <a:t>Internet of Things</a:t>
            </a:r>
            <a:r>
              <a:rPr lang="en-US" sz="1200" b="0" i="0" kern="1200" dirty="0">
                <a:solidFill>
                  <a:schemeClr val="tx1"/>
                </a:solidFill>
                <a:effectLst/>
                <a:latin typeface="+mn-lt"/>
                <a:ea typeface="+mn-ea"/>
                <a:cs typeface="+mn-cs"/>
              </a:rPr>
              <a:t> (IoT) refers to </a:t>
            </a:r>
            <a:r>
              <a:rPr lang="en-US" dirty="0"/>
              <a:t>a network of physical objects ("things") embedded with sensors, software, and technologies that enable them to collect, exchange, and act on data over the internet without human intervention</a:t>
            </a:r>
            <a:r>
              <a:rPr lang="en-US"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DA07D3D2-3E11-8D49-B9D6-E6542C5316CF}" type="slidenum">
              <a:rPr lang="en-US" smtClean="0"/>
              <a:t>21</a:t>
            </a:fld>
            <a:endParaRPr lang="en-US"/>
          </a:p>
        </p:txBody>
      </p:sp>
    </p:spTree>
    <p:extLst>
      <p:ext uri="{BB962C8B-B14F-4D97-AF65-F5344CB8AC3E}">
        <p14:creationId xmlns:p14="http://schemas.microsoft.com/office/powerpoint/2010/main" val="1958713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practical steps you can take immediately. Review your downtime procedures—are they current? Map your IT dependencies—do you know what systems your workflows rely on? Identify your biggest bottleneck—what’s slowing you down the most? Evaluate your analytics—are you using data effectively? Schedule a meeting with IT leadership—start building the relationship now. Small steps can create big improvements.</a:t>
            </a:r>
          </a:p>
        </p:txBody>
      </p:sp>
      <p:sp>
        <p:nvSpPr>
          <p:cNvPr id="4" name="Slide Number Placeholder 3"/>
          <p:cNvSpPr>
            <a:spLocks noGrp="1"/>
          </p:cNvSpPr>
          <p:nvPr>
            <p:ph type="sldNum" sz="quarter" idx="5"/>
          </p:nvPr>
        </p:nvSpPr>
        <p:spPr/>
        <p:txBody>
          <a:bodyPr/>
          <a:lstStyle/>
          <a:p>
            <a:fld id="{DA07D3D2-3E11-8D49-B9D6-E6542C5316CF}" type="slidenum">
              <a:rPr lang="en-US" smtClean="0"/>
              <a:t>22</a:t>
            </a:fld>
            <a:endParaRPr lang="en-US"/>
          </a:p>
        </p:txBody>
      </p:sp>
    </p:spTree>
    <p:extLst>
      <p:ext uri="{BB962C8B-B14F-4D97-AF65-F5344CB8AC3E}">
        <p14:creationId xmlns:p14="http://schemas.microsoft.com/office/powerpoint/2010/main" val="21741310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love to hear your questions, your experiences, and your challenges. What resonates with you? What IT issues are impacting your lab today? What successes have you had in building partnerships with IT?</a:t>
            </a:r>
          </a:p>
        </p:txBody>
      </p:sp>
      <p:sp>
        <p:nvSpPr>
          <p:cNvPr id="4" name="Slide Number Placeholder 3"/>
          <p:cNvSpPr>
            <a:spLocks noGrp="1"/>
          </p:cNvSpPr>
          <p:nvPr>
            <p:ph type="sldNum" sz="quarter" idx="5"/>
          </p:nvPr>
        </p:nvSpPr>
        <p:spPr/>
        <p:txBody>
          <a:bodyPr/>
          <a:lstStyle/>
          <a:p>
            <a:fld id="{DA07D3D2-3E11-8D49-B9D6-E6542C5316CF}" type="slidenum">
              <a:rPr lang="en-US" smtClean="0"/>
              <a:t>23</a:t>
            </a:fld>
            <a:endParaRPr lang="en-US"/>
          </a:p>
        </p:txBody>
      </p:sp>
    </p:spTree>
    <p:extLst>
      <p:ext uri="{BB962C8B-B14F-4D97-AF65-F5344CB8AC3E}">
        <p14:creationId xmlns:p14="http://schemas.microsoft.com/office/powerpoint/2010/main" val="18075521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Thank you for spending this time with me today. I hope this session gave you new insights into how IT and the lab can work together more effectively. Please feel free to reach out if you’d like to continue the conversation or need support in your own organization.</a:t>
            </a:r>
            <a:endParaRPr lang="en-US" dirty="0"/>
          </a:p>
          <a:p>
            <a:endParaRPr lang="en-US" dirty="0"/>
          </a:p>
        </p:txBody>
      </p:sp>
      <p:sp>
        <p:nvSpPr>
          <p:cNvPr id="4" name="Slide Number Placeholder 3"/>
          <p:cNvSpPr>
            <a:spLocks noGrp="1"/>
          </p:cNvSpPr>
          <p:nvPr>
            <p:ph type="sldNum" sz="quarter" idx="5"/>
          </p:nvPr>
        </p:nvSpPr>
        <p:spPr/>
        <p:txBody>
          <a:bodyPr/>
          <a:lstStyle/>
          <a:p>
            <a:fld id="{DA07D3D2-3E11-8D49-B9D6-E6542C5316CF}" type="slidenum">
              <a:rPr lang="en-US" smtClean="0"/>
              <a:t>24</a:t>
            </a:fld>
            <a:endParaRPr lang="en-US"/>
          </a:p>
        </p:txBody>
      </p:sp>
    </p:spTree>
    <p:extLst>
      <p:ext uri="{BB962C8B-B14F-4D97-AF65-F5344CB8AC3E}">
        <p14:creationId xmlns:p14="http://schemas.microsoft.com/office/powerpoint/2010/main" val="17395061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00878" y="1596770"/>
            <a:ext cx="14743271" cy="3396803"/>
          </a:xfrm>
        </p:spPr>
        <p:txBody>
          <a:bodyPr anchor="b"/>
          <a:lstStyle>
            <a:lvl1pPr algn="ctr">
              <a:defRPr sz="8500" baseline="0">
                <a:solidFill>
                  <a:srgbClr val="004F84"/>
                </a:solidFill>
              </a:defRPr>
            </a:lvl1pPr>
          </a:lstStyle>
          <a:p>
            <a:r>
              <a:rPr lang="en-US" dirty="0"/>
              <a:t>Master title style</a:t>
            </a:r>
          </a:p>
        </p:txBody>
      </p:sp>
      <p:sp>
        <p:nvSpPr>
          <p:cNvPr id="3" name="Subtitle 2"/>
          <p:cNvSpPr>
            <a:spLocks noGrp="1"/>
          </p:cNvSpPr>
          <p:nvPr>
            <p:ph type="subTitle" idx="1"/>
          </p:nvPr>
        </p:nvSpPr>
        <p:spPr>
          <a:xfrm>
            <a:off x="2168129" y="5124566"/>
            <a:ext cx="13008769" cy="2355628"/>
          </a:xfrm>
        </p:spPr>
        <p:txBody>
          <a:bodyPr/>
          <a:lstStyle>
            <a:lvl1pPr marL="0" indent="0" algn="ctr">
              <a:buNone/>
              <a:defRPr sz="4553"/>
            </a:lvl1pPr>
            <a:lvl2pPr marL="867219" indent="0" algn="ctr">
              <a:buNone/>
              <a:defRPr sz="3794"/>
            </a:lvl2pPr>
            <a:lvl3pPr marL="1734439" indent="0" algn="ctr">
              <a:buNone/>
              <a:defRPr sz="3415"/>
            </a:lvl3pPr>
            <a:lvl4pPr marL="2601659" indent="0" algn="ctr">
              <a:buNone/>
              <a:defRPr sz="3035"/>
            </a:lvl4pPr>
            <a:lvl5pPr marL="3468879" indent="0" algn="ctr">
              <a:buNone/>
              <a:defRPr sz="3035"/>
            </a:lvl5pPr>
            <a:lvl6pPr marL="4336098" indent="0" algn="ctr">
              <a:buNone/>
              <a:defRPr sz="3035"/>
            </a:lvl6pPr>
            <a:lvl7pPr marL="5203317" indent="0" algn="ctr">
              <a:buNone/>
              <a:defRPr sz="3035"/>
            </a:lvl7pPr>
            <a:lvl8pPr marL="6070538" indent="0" algn="ctr">
              <a:buNone/>
              <a:defRPr sz="3035"/>
            </a:lvl8pPr>
            <a:lvl9pPr marL="6937757" indent="0" algn="ctr">
              <a:buNone/>
              <a:defRPr sz="3035"/>
            </a:lvl9pPr>
          </a:lstStyle>
          <a:p>
            <a:r>
              <a:rPr lang="en-US"/>
              <a:t>Click to edit Master subtitle style</a:t>
            </a:r>
            <a:endParaRPr lang="en-US" dirty="0"/>
          </a:p>
        </p:txBody>
      </p:sp>
      <p:sp>
        <p:nvSpPr>
          <p:cNvPr id="7" name="Slide Number Placeholder 3">
            <a:extLst>
              <a:ext uri="{FF2B5EF4-FFF2-40B4-BE49-F238E27FC236}">
                <a16:creationId xmlns:a16="http://schemas.microsoft.com/office/drawing/2014/main" id="{7328F29C-01A7-9F4E-9FD2-F8256CC7DBA4}"/>
              </a:ext>
            </a:extLst>
          </p:cNvPr>
          <p:cNvSpPr>
            <a:spLocks noGrp="1"/>
          </p:cNvSpPr>
          <p:nvPr>
            <p:ph type="sldNum" sz="quarter" idx="4"/>
          </p:nvPr>
        </p:nvSpPr>
        <p:spPr>
          <a:xfrm>
            <a:off x="16414152" y="7883610"/>
            <a:ext cx="786454" cy="467971"/>
          </a:xfrm>
          <a:prstGeom prst="rect">
            <a:avLst/>
          </a:prstGeom>
        </p:spPr>
        <p:txBody>
          <a:bodyPr anchor="b" anchorCtr="1"/>
          <a:lstStyle>
            <a:lvl1pPr>
              <a:defRPr baseline="0">
                <a:solidFill>
                  <a:schemeClr val="tx1"/>
                </a:solidFill>
                <a:latin typeface="Montserrat" pitchFamily="2" charset="77"/>
              </a:defRPr>
            </a:lvl1pPr>
          </a:lstStyle>
          <a:p>
            <a:fld id="{682200FE-BE2F-0144-BAC4-0824AAEC1179}" type="slidenum">
              <a:rPr lang="en-US" smtClean="0"/>
              <a:pPr/>
              <a:t>‹#›</a:t>
            </a:fld>
            <a:endParaRPr lang="en-US" dirty="0"/>
          </a:p>
        </p:txBody>
      </p:sp>
    </p:spTree>
    <p:extLst>
      <p:ext uri="{BB962C8B-B14F-4D97-AF65-F5344CB8AC3E}">
        <p14:creationId xmlns:p14="http://schemas.microsoft.com/office/powerpoint/2010/main" val="957075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92471" y="2597290"/>
            <a:ext cx="14960084" cy="61905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3">
            <a:extLst>
              <a:ext uri="{FF2B5EF4-FFF2-40B4-BE49-F238E27FC236}">
                <a16:creationId xmlns:a16="http://schemas.microsoft.com/office/drawing/2014/main" id="{35BB2D45-FED3-B747-AD51-9CAB1606D8A7}"/>
              </a:ext>
            </a:extLst>
          </p:cNvPr>
          <p:cNvSpPr>
            <a:spLocks noGrp="1"/>
          </p:cNvSpPr>
          <p:nvPr>
            <p:ph type="sldNum" sz="quarter" idx="4"/>
          </p:nvPr>
        </p:nvSpPr>
        <p:spPr>
          <a:xfrm>
            <a:off x="16414152" y="7883610"/>
            <a:ext cx="786454" cy="467971"/>
          </a:xfrm>
          <a:prstGeom prst="rect">
            <a:avLst/>
          </a:prstGeom>
        </p:spPr>
        <p:txBody>
          <a:bodyPr anchor="b" anchorCtr="1"/>
          <a:lstStyle>
            <a:lvl1pPr>
              <a:defRPr baseline="0">
                <a:solidFill>
                  <a:schemeClr val="tx1"/>
                </a:solidFill>
                <a:latin typeface="Montserrat" pitchFamily="2" charset="77"/>
              </a:defRPr>
            </a:lvl1pPr>
          </a:lstStyle>
          <a:p>
            <a:fld id="{682200FE-BE2F-0144-BAC4-0824AAEC1179}" type="slidenum">
              <a:rPr lang="en-US" smtClean="0"/>
              <a:pPr/>
              <a:t>‹#›</a:t>
            </a:fld>
            <a:endParaRPr lang="en-US" dirty="0"/>
          </a:p>
        </p:txBody>
      </p:sp>
    </p:spTree>
    <p:extLst>
      <p:ext uri="{BB962C8B-B14F-4D97-AF65-F5344CB8AC3E}">
        <p14:creationId xmlns:p14="http://schemas.microsoft.com/office/powerpoint/2010/main" val="823914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93A5285F-4990-AA49-9B0F-F814D61CEEB5}"/>
              </a:ext>
            </a:extLst>
          </p:cNvPr>
          <p:cNvSpPr>
            <a:spLocks noGrp="1"/>
          </p:cNvSpPr>
          <p:nvPr>
            <p:ph type="sldNum" sz="quarter" idx="4"/>
          </p:nvPr>
        </p:nvSpPr>
        <p:spPr>
          <a:xfrm>
            <a:off x="16414152" y="7883610"/>
            <a:ext cx="786454" cy="467971"/>
          </a:xfrm>
          <a:prstGeom prst="rect">
            <a:avLst/>
          </a:prstGeom>
        </p:spPr>
        <p:txBody>
          <a:bodyPr anchor="b" anchorCtr="1"/>
          <a:lstStyle>
            <a:lvl1pPr>
              <a:defRPr baseline="0">
                <a:solidFill>
                  <a:schemeClr val="tx1"/>
                </a:solidFill>
                <a:latin typeface="Montserrat" pitchFamily="2" charset="77"/>
              </a:defRPr>
            </a:lvl1pPr>
          </a:lstStyle>
          <a:p>
            <a:fld id="{682200FE-BE2F-0144-BAC4-0824AAEC1179}" type="slidenum">
              <a:rPr lang="en-US" smtClean="0"/>
              <a:pPr/>
              <a:t>‹#›</a:t>
            </a:fld>
            <a:endParaRPr lang="en-US" dirty="0"/>
          </a:p>
        </p:txBody>
      </p:sp>
      <p:sp>
        <p:nvSpPr>
          <p:cNvPr id="6" name="Title 1">
            <a:extLst>
              <a:ext uri="{FF2B5EF4-FFF2-40B4-BE49-F238E27FC236}">
                <a16:creationId xmlns:a16="http://schemas.microsoft.com/office/drawing/2014/main" id="{D30487D8-3CA3-A940-893D-79CD2F274AF1}"/>
              </a:ext>
            </a:extLst>
          </p:cNvPr>
          <p:cNvSpPr>
            <a:spLocks noGrp="1"/>
          </p:cNvSpPr>
          <p:nvPr>
            <p:ph type="ctrTitle" hasCustomPrompt="1"/>
          </p:nvPr>
        </p:nvSpPr>
        <p:spPr>
          <a:xfrm>
            <a:off x="1300878" y="1596770"/>
            <a:ext cx="14743271" cy="3396803"/>
          </a:xfrm>
        </p:spPr>
        <p:txBody>
          <a:bodyPr anchor="b"/>
          <a:lstStyle>
            <a:lvl1pPr algn="ctr">
              <a:defRPr sz="8500" baseline="0">
                <a:solidFill>
                  <a:srgbClr val="004F84"/>
                </a:solidFill>
              </a:defRPr>
            </a:lvl1pPr>
          </a:lstStyle>
          <a:p>
            <a:r>
              <a:rPr lang="en-US" dirty="0"/>
              <a:t>Master title style</a:t>
            </a:r>
          </a:p>
        </p:txBody>
      </p:sp>
      <p:sp>
        <p:nvSpPr>
          <p:cNvPr id="8" name="Subtitle 2">
            <a:extLst>
              <a:ext uri="{FF2B5EF4-FFF2-40B4-BE49-F238E27FC236}">
                <a16:creationId xmlns:a16="http://schemas.microsoft.com/office/drawing/2014/main" id="{B2D30486-0EA7-E943-AE4A-ECA47832B44C}"/>
              </a:ext>
            </a:extLst>
          </p:cNvPr>
          <p:cNvSpPr>
            <a:spLocks noGrp="1"/>
          </p:cNvSpPr>
          <p:nvPr>
            <p:ph type="subTitle" idx="1"/>
          </p:nvPr>
        </p:nvSpPr>
        <p:spPr>
          <a:xfrm>
            <a:off x="2168129" y="5124566"/>
            <a:ext cx="13008769" cy="2355628"/>
          </a:xfrm>
        </p:spPr>
        <p:txBody>
          <a:bodyPr/>
          <a:lstStyle>
            <a:lvl1pPr marL="0" indent="0" algn="ctr">
              <a:buNone/>
              <a:defRPr sz="4553"/>
            </a:lvl1pPr>
            <a:lvl2pPr marL="867219" indent="0" algn="ctr">
              <a:buNone/>
              <a:defRPr sz="3794"/>
            </a:lvl2pPr>
            <a:lvl3pPr marL="1734439" indent="0" algn="ctr">
              <a:buNone/>
              <a:defRPr sz="3415"/>
            </a:lvl3pPr>
            <a:lvl4pPr marL="2601659" indent="0" algn="ctr">
              <a:buNone/>
              <a:defRPr sz="3035"/>
            </a:lvl4pPr>
            <a:lvl5pPr marL="3468879" indent="0" algn="ctr">
              <a:buNone/>
              <a:defRPr sz="3035"/>
            </a:lvl5pPr>
            <a:lvl6pPr marL="4336098" indent="0" algn="ctr">
              <a:buNone/>
              <a:defRPr sz="3035"/>
            </a:lvl6pPr>
            <a:lvl7pPr marL="5203317" indent="0" algn="ctr">
              <a:buNone/>
              <a:defRPr sz="3035"/>
            </a:lvl7pPr>
            <a:lvl8pPr marL="6070538" indent="0" algn="ctr">
              <a:buNone/>
              <a:defRPr sz="3035"/>
            </a:lvl8pPr>
            <a:lvl9pPr marL="6937757" indent="0" algn="ctr">
              <a:buNone/>
              <a:defRPr sz="3035"/>
            </a:lvl9pPr>
          </a:lstStyle>
          <a:p>
            <a:r>
              <a:rPr lang="en-US"/>
              <a:t>Click to edit Master subtitle style</a:t>
            </a:r>
            <a:endParaRPr lang="en-US" dirty="0"/>
          </a:p>
        </p:txBody>
      </p:sp>
    </p:spTree>
    <p:extLst>
      <p:ext uri="{BB962C8B-B14F-4D97-AF65-F5344CB8AC3E}">
        <p14:creationId xmlns:p14="http://schemas.microsoft.com/office/powerpoint/2010/main" val="2015516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92471" y="691978"/>
            <a:ext cx="14960084" cy="95147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92471" y="2597290"/>
            <a:ext cx="7371636" cy="61905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780918" y="2597290"/>
            <a:ext cx="7371636" cy="61905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3">
            <a:extLst>
              <a:ext uri="{FF2B5EF4-FFF2-40B4-BE49-F238E27FC236}">
                <a16:creationId xmlns:a16="http://schemas.microsoft.com/office/drawing/2014/main" id="{3F9241F1-D1F0-F14C-B4BC-C9699A8A52E1}"/>
              </a:ext>
            </a:extLst>
          </p:cNvPr>
          <p:cNvSpPr>
            <a:spLocks noGrp="1"/>
          </p:cNvSpPr>
          <p:nvPr>
            <p:ph type="sldNum" sz="quarter" idx="4"/>
          </p:nvPr>
        </p:nvSpPr>
        <p:spPr>
          <a:xfrm>
            <a:off x="16414152" y="7883610"/>
            <a:ext cx="786454" cy="467971"/>
          </a:xfrm>
          <a:prstGeom prst="rect">
            <a:avLst/>
          </a:prstGeom>
        </p:spPr>
        <p:txBody>
          <a:bodyPr anchor="b" anchorCtr="1"/>
          <a:lstStyle>
            <a:lvl1pPr>
              <a:defRPr baseline="0">
                <a:solidFill>
                  <a:schemeClr val="tx1"/>
                </a:solidFill>
                <a:latin typeface="Montserrat" pitchFamily="2" charset="77"/>
              </a:defRPr>
            </a:lvl1pPr>
          </a:lstStyle>
          <a:p>
            <a:fld id="{682200FE-BE2F-0144-BAC4-0824AAEC1179}" type="slidenum">
              <a:rPr lang="en-US" smtClean="0"/>
              <a:pPr/>
              <a:t>‹#›</a:t>
            </a:fld>
            <a:endParaRPr lang="en-US" dirty="0"/>
          </a:p>
        </p:txBody>
      </p:sp>
    </p:spTree>
    <p:extLst>
      <p:ext uri="{BB962C8B-B14F-4D97-AF65-F5344CB8AC3E}">
        <p14:creationId xmlns:p14="http://schemas.microsoft.com/office/powerpoint/2010/main" val="1680449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94731" y="2391767"/>
            <a:ext cx="7337758" cy="1172167"/>
          </a:xfrm>
        </p:spPr>
        <p:txBody>
          <a:bodyPr anchor="b"/>
          <a:lstStyle>
            <a:lvl1pPr marL="0" indent="0">
              <a:buNone/>
              <a:defRPr sz="4553" b="1"/>
            </a:lvl1pPr>
            <a:lvl2pPr marL="867219" indent="0">
              <a:buNone/>
              <a:defRPr sz="3794" b="1"/>
            </a:lvl2pPr>
            <a:lvl3pPr marL="1734439" indent="0">
              <a:buNone/>
              <a:defRPr sz="3415" b="1"/>
            </a:lvl3pPr>
            <a:lvl4pPr marL="2601659" indent="0">
              <a:buNone/>
              <a:defRPr sz="3035" b="1"/>
            </a:lvl4pPr>
            <a:lvl5pPr marL="3468879" indent="0">
              <a:buNone/>
              <a:defRPr sz="3035" b="1"/>
            </a:lvl5pPr>
            <a:lvl6pPr marL="4336098" indent="0">
              <a:buNone/>
              <a:defRPr sz="3035" b="1"/>
            </a:lvl6pPr>
            <a:lvl7pPr marL="5203317" indent="0">
              <a:buNone/>
              <a:defRPr sz="3035" b="1"/>
            </a:lvl7pPr>
            <a:lvl8pPr marL="6070538" indent="0">
              <a:buNone/>
              <a:defRPr sz="3035" b="1"/>
            </a:lvl8pPr>
            <a:lvl9pPr marL="6937757" indent="0">
              <a:buNone/>
              <a:defRPr sz="3035" b="1"/>
            </a:lvl9pPr>
          </a:lstStyle>
          <a:p>
            <a:pPr lvl="0"/>
            <a:r>
              <a:rPr lang="en-US"/>
              <a:t>Edit Master text styles</a:t>
            </a:r>
          </a:p>
        </p:txBody>
      </p:sp>
      <p:sp>
        <p:nvSpPr>
          <p:cNvPr id="4" name="Content Placeholder 3"/>
          <p:cNvSpPr>
            <a:spLocks noGrp="1"/>
          </p:cNvSpPr>
          <p:nvPr>
            <p:ph sz="half" idx="2"/>
          </p:nvPr>
        </p:nvSpPr>
        <p:spPr>
          <a:xfrm>
            <a:off x="1194731" y="3563934"/>
            <a:ext cx="7337758" cy="52420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780920" y="2391767"/>
            <a:ext cx="7373895" cy="1172167"/>
          </a:xfrm>
        </p:spPr>
        <p:txBody>
          <a:bodyPr anchor="b"/>
          <a:lstStyle>
            <a:lvl1pPr marL="0" indent="0">
              <a:buNone/>
              <a:defRPr sz="4553" b="1"/>
            </a:lvl1pPr>
            <a:lvl2pPr marL="867219" indent="0">
              <a:buNone/>
              <a:defRPr sz="3794" b="1"/>
            </a:lvl2pPr>
            <a:lvl3pPr marL="1734439" indent="0">
              <a:buNone/>
              <a:defRPr sz="3415" b="1"/>
            </a:lvl3pPr>
            <a:lvl4pPr marL="2601659" indent="0">
              <a:buNone/>
              <a:defRPr sz="3035" b="1"/>
            </a:lvl4pPr>
            <a:lvl5pPr marL="3468879" indent="0">
              <a:buNone/>
              <a:defRPr sz="3035" b="1"/>
            </a:lvl5pPr>
            <a:lvl6pPr marL="4336098" indent="0">
              <a:buNone/>
              <a:defRPr sz="3035" b="1"/>
            </a:lvl6pPr>
            <a:lvl7pPr marL="5203317" indent="0">
              <a:buNone/>
              <a:defRPr sz="3035" b="1"/>
            </a:lvl7pPr>
            <a:lvl8pPr marL="6070538" indent="0">
              <a:buNone/>
              <a:defRPr sz="3035" b="1"/>
            </a:lvl8pPr>
            <a:lvl9pPr marL="6937757" indent="0">
              <a:buNone/>
              <a:defRPr sz="3035" b="1"/>
            </a:lvl9pPr>
          </a:lstStyle>
          <a:p>
            <a:pPr lvl="0"/>
            <a:r>
              <a:rPr lang="en-US"/>
              <a:t>Edit Master text styles</a:t>
            </a:r>
          </a:p>
        </p:txBody>
      </p:sp>
      <p:sp>
        <p:nvSpPr>
          <p:cNvPr id="6" name="Content Placeholder 5"/>
          <p:cNvSpPr>
            <a:spLocks noGrp="1"/>
          </p:cNvSpPr>
          <p:nvPr>
            <p:ph sz="quarter" idx="4"/>
          </p:nvPr>
        </p:nvSpPr>
        <p:spPr>
          <a:xfrm>
            <a:off x="8780920" y="3563934"/>
            <a:ext cx="7373895" cy="52420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3">
            <a:extLst>
              <a:ext uri="{FF2B5EF4-FFF2-40B4-BE49-F238E27FC236}">
                <a16:creationId xmlns:a16="http://schemas.microsoft.com/office/drawing/2014/main" id="{5222A462-CACD-9D40-811D-A8CEFBA35F75}"/>
              </a:ext>
            </a:extLst>
          </p:cNvPr>
          <p:cNvSpPr>
            <a:spLocks noGrp="1"/>
          </p:cNvSpPr>
          <p:nvPr>
            <p:ph type="sldNum" sz="quarter" idx="10"/>
          </p:nvPr>
        </p:nvSpPr>
        <p:spPr>
          <a:xfrm>
            <a:off x="16414152" y="7883610"/>
            <a:ext cx="786454" cy="467971"/>
          </a:xfrm>
          <a:prstGeom prst="rect">
            <a:avLst/>
          </a:prstGeom>
        </p:spPr>
        <p:txBody>
          <a:bodyPr anchor="b" anchorCtr="1"/>
          <a:lstStyle>
            <a:lvl1pPr>
              <a:defRPr baseline="0">
                <a:solidFill>
                  <a:schemeClr val="tx1"/>
                </a:solidFill>
                <a:latin typeface="Montserrat" pitchFamily="2" charset="77"/>
              </a:defRPr>
            </a:lvl1pPr>
          </a:lstStyle>
          <a:p>
            <a:fld id="{682200FE-BE2F-0144-BAC4-0824AAEC1179}" type="slidenum">
              <a:rPr lang="en-US" smtClean="0"/>
              <a:pPr/>
              <a:t>‹#›</a:t>
            </a:fld>
            <a:endParaRPr lang="en-US" dirty="0"/>
          </a:p>
        </p:txBody>
      </p:sp>
      <p:sp>
        <p:nvSpPr>
          <p:cNvPr id="8" name="Title 1">
            <a:extLst>
              <a:ext uri="{FF2B5EF4-FFF2-40B4-BE49-F238E27FC236}">
                <a16:creationId xmlns:a16="http://schemas.microsoft.com/office/drawing/2014/main" id="{A9D11152-42EF-C541-BCA0-7E33735B2A52}"/>
              </a:ext>
            </a:extLst>
          </p:cNvPr>
          <p:cNvSpPr>
            <a:spLocks noGrp="1"/>
          </p:cNvSpPr>
          <p:nvPr>
            <p:ph type="title"/>
          </p:nvPr>
        </p:nvSpPr>
        <p:spPr>
          <a:xfrm>
            <a:off x="1192471" y="691978"/>
            <a:ext cx="14960084" cy="951471"/>
          </a:xfrm>
        </p:spPr>
        <p:txBody>
          <a:bodyPr/>
          <a:lstStyle/>
          <a:p>
            <a:r>
              <a:rPr lang="en-US"/>
              <a:t>Click to edit Master title style</a:t>
            </a:r>
            <a:endParaRPr lang="en-US" dirty="0"/>
          </a:p>
        </p:txBody>
      </p:sp>
    </p:spTree>
    <p:extLst>
      <p:ext uri="{BB962C8B-B14F-4D97-AF65-F5344CB8AC3E}">
        <p14:creationId xmlns:p14="http://schemas.microsoft.com/office/powerpoint/2010/main" val="1103371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Slide Number Placeholder 3">
            <a:extLst>
              <a:ext uri="{FF2B5EF4-FFF2-40B4-BE49-F238E27FC236}">
                <a16:creationId xmlns:a16="http://schemas.microsoft.com/office/drawing/2014/main" id="{307D9E9F-F014-D546-9D95-F52504DFADE0}"/>
              </a:ext>
            </a:extLst>
          </p:cNvPr>
          <p:cNvSpPr>
            <a:spLocks noGrp="1"/>
          </p:cNvSpPr>
          <p:nvPr>
            <p:ph type="sldNum" sz="quarter" idx="4"/>
          </p:nvPr>
        </p:nvSpPr>
        <p:spPr>
          <a:xfrm>
            <a:off x="16414152" y="7883610"/>
            <a:ext cx="786454" cy="467971"/>
          </a:xfrm>
          <a:prstGeom prst="rect">
            <a:avLst/>
          </a:prstGeom>
        </p:spPr>
        <p:txBody>
          <a:bodyPr anchor="b" anchorCtr="1"/>
          <a:lstStyle>
            <a:lvl1pPr>
              <a:defRPr baseline="0">
                <a:solidFill>
                  <a:schemeClr val="tx1"/>
                </a:solidFill>
                <a:latin typeface="Montserrat" pitchFamily="2" charset="77"/>
              </a:defRPr>
            </a:lvl1pPr>
          </a:lstStyle>
          <a:p>
            <a:fld id="{682200FE-BE2F-0144-BAC4-0824AAEC1179}" type="slidenum">
              <a:rPr lang="en-US" smtClean="0"/>
              <a:pPr/>
              <a:t>‹#›</a:t>
            </a:fld>
            <a:endParaRPr lang="en-US" dirty="0"/>
          </a:p>
        </p:txBody>
      </p:sp>
    </p:spTree>
    <p:extLst>
      <p:ext uri="{BB962C8B-B14F-4D97-AF65-F5344CB8AC3E}">
        <p14:creationId xmlns:p14="http://schemas.microsoft.com/office/powerpoint/2010/main" val="3804222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27DA5A4C-5F10-5348-934F-78456D3F31AC}"/>
              </a:ext>
            </a:extLst>
          </p:cNvPr>
          <p:cNvSpPr>
            <a:spLocks noGrp="1"/>
          </p:cNvSpPr>
          <p:nvPr>
            <p:ph type="sldNum" sz="quarter" idx="4"/>
          </p:nvPr>
        </p:nvSpPr>
        <p:spPr>
          <a:xfrm>
            <a:off x="16414152" y="7883610"/>
            <a:ext cx="786454" cy="467971"/>
          </a:xfrm>
          <a:prstGeom prst="rect">
            <a:avLst/>
          </a:prstGeom>
        </p:spPr>
        <p:txBody>
          <a:bodyPr anchor="b" anchorCtr="1"/>
          <a:lstStyle>
            <a:lvl1pPr>
              <a:defRPr baseline="0">
                <a:solidFill>
                  <a:schemeClr val="tx1"/>
                </a:solidFill>
                <a:latin typeface="Montserrat" pitchFamily="2" charset="77"/>
              </a:defRPr>
            </a:lvl1pPr>
          </a:lstStyle>
          <a:p>
            <a:fld id="{682200FE-BE2F-0144-BAC4-0824AAEC1179}" type="slidenum">
              <a:rPr lang="en-US" smtClean="0"/>
              <a:pPr/>
              <a:t>‹#›</a:t>
            </a:fld>
            <a:endParaRPr lang="en-US" dirty="0"/>
          </a:p>
        </p:txBody>
      </p:sp>
    </p:spTree>
    <p:extLst>
      <p:ext uri="{BB962C8B-B14F-4D97-AF65-F5344CB8AC3E}">
        <p14:creationId xmlns:p14="http://schemas.microsoft.com/office/powerpoint/2010/main" val="1355218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27DA5A4C-5F10-5348-934F-78456D3F31AC}"/>
              </a:ext>
            </a:extLst>
          </p:cNvPr>
          <p:cNvSpPr>
            <a:spLocks noGrp="1"/>
          </p:cNvSpPr>
          <p:nvPr>
            <p:ph type="sldNum" sz="quarter" idx="4"/>
          </p:nvPr>
        </p:nvSpPr>
        <p:spPr>
          <a:xfrm>
            <a:off x="16414152" y="7883610"/>
            <a:ext cx="786454" cy="467971"/>
          </a:xfrm>
          <a:prstGeom prst="rect">
            <a:avLst/>
          </a:prstGeom>
        </p:spPr>
        <p:txBody>
          <a:bodyPr anchor="b" anchorCtr="1"/>
          <a:lstStyle>
            <a:lvl1pPr>
              <a:defRPr baseline="0">
                <a:solidFill>
                  <a:schemeClr val="tx1"/>
                </a:solidFill>
                <a:latin typeface="Montserrat" pitchFamily="2" charset="77"/>
              </a:defRPr>
            </a:lvl1pPr>
          </a:lstStyle>
          <a:p>
            <a:fld id="{682200FE-BE2F-0144-BAC4-0824AAEC1179}" type="slidenum">
              <a:rPr lang="en-US" smtClean="0"/>
              <a:pPr/>
              <a:t>‹#›</a:t>
            </a:fld>
            <a:endParaRPr lang="en-US" dirty="0"/>
          </a:p>
        </p:txBody>
      </p:sp>
    </p:spTree>
    <p:extLst>
      <p:ext uri="{BB962C8B-B14F-4D97-AF65-F5344CB8AC3E}">
        <p14:creationId xmlns:p14="http://schemas.microsoft.com/office/powerpoint/2010/main" val="266698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7373895" y="1927653"/>
            <a:ext cx="8780919" cy="6410777"/>
          </a:xfrm>
        </p:spPr>
        <p:txBody>
          <a:bodyPr/>
          <a:lstStyle>
            <a:lvl1pPr>
              <a:defRPr sz="6069"/>
            </a:lvl1pPr>
            <a:lvl2pPr>
              <a:defRPr sz="5312"/>
            </a:lvl2pPr>
            <a:lvl3pPr>
              <a:defRPr sz="4553"/>
            </a:lvl3pPr>
            <a:lvl4pPr>
              <a:defRPr sz="3794"/>
            </a:lvl4pPr>
            <a:lvl5pPr>
              <a:defRPr sz="3794"/>
            </a:lvl5pPr>
            <a:lvl6pPr>
              <a:defRPr sz="3794"/>
            </a:lvl6pPr>
            <a:lvl7pPr>
              <a:defRPr sz="3794"/>
            </a:lvl7pPr>
            <a:lvl8pPr>
              <a:defRPr sz="3794"/>
            </a:lvl8pPr>
            <a:lvl9pPr>
              <a:defRPr sz="3794"/>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94730" y="1927654"/>
            <a:ext cx="5594222" cy="6422068"/>
          </a:xfrm>
        </p:spPr>
        <p:txBody>
          <a:bodyPr/>
          <a:lstStyle>
            <a:lvl1pPr marL="0" indent="0">
              <a:buNone/>
              <a:defRPr sz="3035"/>
            </a:lvl1pPr>
            <a:lvl2pPr marL="867219" indent="0">
              <a:buNone/>
              <a:defRPr sz="2656"/>
            </a:lvl2pPr>
            <a:lvl3pPr marL="1734439" indent="0">
              <a:buNone/>
              <a:defRPr sz="2276"/>
            </a:lvl3pPr>
            <a:lvl4pPr marL="2601659" indent="0">
              <a:buNone/>
              <a:defRPr sz="1897"/>
            </a:lvl4pPr>
            <a:lvl5pPr marL="3468879" indent="0">
              <a:buNone/>
              <a:defRPr sz="1897"/>
            </a:lvl5pPr>
            <a:lvl6pPr marL="4336098" indent="0">
              <a:buNone/>
              <a:defRPr sz="1897"/>
            </a:lvl6pPr>
            <a:lvl7pPr marL="5203317" indent="0">
              <a:buNone/>
              <a:defRPr sz="1897"/>
            </a:lvl7pPr>
            <a:lvl8pPr marL="6070538" indent="0">
              <a:buNone/>
              <a:defRPr sz="1897"/>
            </a:lvl8pPr>
            <a:lvl9pPr marL="6937757" indent="0">
              <a:buNone/>
              <a:defRPr sz="1897"/>
            </a:lvl9pPr>
          </a:lstStyle>
          <a:p>
            <a:pPr lvl="0"/>
            <a:r>
              <a:rPr lang="en-US"/>
              <a:t>Edit Master text styles</a:t>
            </a:r>
          </a:p>
        </p:txBody>
      </p:sp>
      <p:sp>
        <p:nvSpPr>
          <p:cNvPr id="8" name="Slide Number Placeholder 3">
            <a:extLst>
              <a:ext uri="{FF2B5EF4-FFF2-40B4-BE49-F238E27FC236}">
                <a16:creationId xmlns:a16="http://schemas.microsoft.com/office/drawing/2014/main" id="{20E20EC1-90CC-C444-A89E-0CB20670816E}"/>
              </a:ext>
            </a:extLst>
          </p:cNvPr>
          <p:cNvSpPr>
            <a:spLocks noGrp="1"/>
          </p:cNvSpPr>
          <p:nvPr>
            <p:ph type="sldNum" sz="quarter" idx="4"/>
          </p:nvPr>
        </p:nvSpPr>
        <p:spPr>
          <a:xfrm>
            <a:off x="16414152" y="7883610"/>
            <a:ext cx="786454" cy="467971"/>
          </a:xfrm>
          <a:prstGeom prst="rect">
            <a:avLst/>
          </a:prstGeom>
        </p:spPr>
        <p:txBody>
          <a:bodyPr anchor="b" anchorCtr="1"/>
          <a:lstStyle>
            <a:lvl1pPr>
              <a:defRPr baseline="0">
                <a:solidFill>
                  <a:schemeClr val="tx1"/>
                </a:solidFill>
                <a:latin typeface="Montserrat" pitchFamily="2" charset="77"/>
              </a:defRPr>
            </a:lvl1pPr>
          </a:lstStyle>
          <a:p>
            <a:fld id="{682200FE-BE2F-0144-BAC4-0824AAEC1179}" type="slidenum">
              <a:rPr lang="en-US" smtClean="0"/>
              <a:pPr/>
              <a:t>‹#›</a:t>
            </a:fld>
            <a:endParaRPr lang="en-US" dirty="0"/>
          </a:p>
        </p:txBody>
      </p:sp>
      <p:sp>
        <p:nvSpPr>
          <p:cNvPr id="6" name="Title 1">
            <a:extLst>
              <a:ext uri="{FF2B5EF4-FFF2-40B4-BE49-F238E27FC236}">
                <a16:creationId xmlns:a16="http://schemas.microsoft.com/office/drawing/2014/main" id="{EC9162AF-D832-CB47-A4AB-1BBC59D0219C}"/>
              </a:ext>
            </a:extLst>
          </p:cNvPr>
          <p:cNvSpPr>
            <a:spLocks noGrp="1"/>
          </p:cNvSpPr>
          <p:nvPr>
            <p:ph type="title"/>
          </p:nvPr>
        </p:nvSpPr>
        <p:spPr>
          <a:xfrm>
            <a:off x="1192471" y="691978"/>
            <a:ext cx="14960084" cy="951471"/>
          </a:xfrm>
        </p:spPr>
        <p:txBody>
          <a:bodyPr/>
          <a:lstStyle/>
          <a:p>
            <a:r>
              <a:rPr lang="en-US"/>
              <a:t>Click to edit Master title style</a:t>
            </a:r>
            <a:endParaRPr lang="en-US" dirty="0"/>
          </a:p>
        </p:txBody>
      </p:sp>
    </p:spTree>
    <p:extLst>
      <p:ext uri="{BB962C8B-B14F-4D97-AF65-F5344CB8AC3E}">
        <p14:creationId xmlns:p14="http://schemas.microsoft.com/office/powerpoint/2010/main" val="803796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7373895" y="1902941"/>
            <a:ext cx="8780919" cy="6435490"/>
          </a:xfrm>
        </p:spPr>
        <p:txBody>
          <a:bodyPr anchor="t"/>
          <a:lstStyle>
            <a:lvl1pPr marL="0" indent="0">
              <a:buNone/>
              <a:defRPr sz="6069"/>
            </a:lvl1pPr>
            <a:lvl2pPr marL="867219" indent="0">
              <a:buNone/>
              <a:defRPr sz="5312"/>
            </a:lvl2pPr>
            <a:lvl3pPr marL="1734439" indent="0">
              <a:buNone/>
              <a:defRPr sz="4553"/>
            </a:lvl3pPr>
            <a:lvl4pPr marL="2601659" indent="0">
              <a:buNone/>
              <a:defRPr sz="3794"/>
            </a:lvl4pPr>
            <a:lvl5pPr marL="3468879" indent="0">
              <a:buNone/>
              <a:defRPr sz="3794"/>
            </a:lvl5pPr>
            <a:lvl6pPr marL="4336098" indent="0">
              <a:buNone/>
              <a:defRPr sz="3794"/>
            </a:lvl6pPr>
            <a:lvl7pPr marL="5203317" indent="0">
              <a:buNone/>
              <a:defRPr sz="3794"/>
            </a:lvl7pPr>
            <a:lvl8pPr marL="6070538" indent="0">
              <a:buNone/>
              <a:defRPr sz="3794"/>
            </a:lvl8pPr>
            <a:lvl9pPr marL="6937757" indent="0">
              <a:buNone/>
              <a:defRPr sz="3794"/>
            </a:lvl9pPr>
          </a:lstStyle>
          <a:p>
            <a:r>
              <a:rPr lang="en-US"/>
              <a:t>Click icon to add picture</a:t>
            </a:r>
            <a:endParaRPr lang="en-US" dirty="0"/>
          </a:p>
        </p:txBody>
      </p:sp>
      <p:sp>
        <p:nvSpPr>
          <p:cNvPr id="4" name="Text Placeholder 3"/>
          <p:cNvSpPr>
            <a:spLocks noGrp="1"/>
          </p:cNvSpPr>
          <p:nvPr>
            <p:ph type="body" sz="half" idx="2"/>
          </p:nvPr>
        </p:nvSpPr>
        <p:spPr>
          <a:xfrm>
            <a:off x="1194730" y="1902941"/>
            <a:ext cx="5594222" cy="6446781"/>
          </a:xfrm>
        </p:spPr>
        <p:txBody>
          <a:bodyPr/>
          <a:lstStyle>
            <a:lvl1pPr marL="0" indent="0">
              <a:buNone/>
              <a:defRPr sz="3035"/>
            </a:lvl1pPr>
            <a:lvl2pPr marL="867219" indent="0">
              <a:buNone/>
              <a:defRPr sz="2656"/>
            </a:lvl2pPr>
            <a:lvl3pPr marL="1734439" indent="0">
              <a:buNone/>
              <a:defRPr sz="2276"/>
            </a:lvl3pPr>
            <a:lvl4pPr marL="2601659" indent="0">
              <a:buNone/>
              <a:defRPr sz="1897"/>
            </a:lvl4pPr>
            <a:lvl5pPr marL="3468879" indent="0">
              <a:buNone/>
              <a:defRPr sz="1897"/>
            </a:lvl5pPr>
            <a:lvl6pPr marL="4336098" indent="0">
              <a:buNone/>
              <a:defRPr sz="1897"/>
            </a:lvl6pPr>
            <a:lvl7pPr marL="5203317" indent="0">
              <a:buNone/>
              <a:defRPr sz="1897"/>
            </a:lvl7pPr>
            <a:lvl8pPr marL="6070538" indent="0">
              <a:buNone/>
              <a:defRPr sz="1897"/>
            </a:lvl8pPr>
            <a:lvl9pPr marL="6937757" indent="0">
              <a:buNone/>
              <a:defRPr sz="1897"/>
            </a:lvl9pPr>
          </a:lstStyle>
          <a:p>
            <a:pPr lvl="0"/>
            <a:r>
              <a:rPr lang="en-US"/>
              <a:t>Edit Master text styles</a:t>
            </a:r>
          </a:p>
        </p:txBody>
      </p:sp>
      <p:sp>
        <p:nvSpPr>
          <p:cNvPr id="8" name="Slide Number Placeholder 3">
            <a:extLst>
              <a:ext uri="{FF2B5EF4-FFF2-40B4-BE49-F238E27FC236}">
                <a16:creationId xmlns:a16="http://schemas.microsoft.com/office/drawing/2014/main" id="{F79565CD-59EE-8744-8384-AEF5901386E9}"/>
              </a:ext>
            </a:extLst>
          </p:cNvPr>
          <p:cNvSpPr>
            <a:spLocks noGrp="1"/>
          </p:cNvSpPr>
          <p:nvPr>
            <p:ph type="sldNum" sz="quarter" idx="4"/>
          </p:nvPr>
        </p:nvSpPr>
        <p:spPr>
          <a:xfrm>
            <a:off x="16414152" y="7883610"/>
            <a:ext cx="786454" cy="467971"/>
          </a:xfrm>
          <a:prstGeom prst="rect">
            <a:avLst/>
          </a:prstGeom>
        </p:spPr>
        <p:txBody>
          <a:bodyPr anchor="b" anchorCtr="1"/>
          <a:lstStyle>
            <a:lvl1pPr>
              <a:defRPr baseline="0">
                <a:solidFill>
                  <a:schemeClr val="tx1"/>
                </a:solidFill>
                <a:latin typeface="Montserrat" pitchFamily="2" charset="77"/>
              </a:defRPr>
            </a:lvl1pPr>
          </a:lstStyle>
          <a:p>
            <a:fld id="{682200FE-BE2F-0144-BAC4-0824AAEC1179}" type="slidenum">
              <a:rPr lang="en-US" smtClean="0"/>
              <a:pPr/>
              <a:t>‹#›</a:t>
            </a:fld>
            <a:endParaRPr lang="en-US" dirty="0"/>
          </a:p>
        </p:txBody>
      </p:sp>
      <p:sp>
        <p:nvSpPr>
          <p:cNvPr id="6" name="Title 1">
            <a:extLst>
              <a:ext uri="{FF2B5EF4-FFF2-40B4-BE49-F238E27FC236}">
                <a16:creationId xmlns:a16="http://schemas.microsoft.com/office/drawing/2014/main" id="{C54FAAB6-9E35-8844-BDCE-9E46A155DBD1}"/>
              </a:ext>
            </a:extLst>
          </p:cNvPr>
          <p:cNvSpPr>
            <a:spLocks noGrp="1"/>
          </p:cNvSpPr>
          <p:nvPr>
            <p:ph type="title"/>
          </p:nvPr>
        </p:nvSpPr>
        <p:spPr>
          <a:xfrm>
            <a:off x="1192471" y="691978"/>
            <a:ext cx="14960084" cy="951471"/>
          </a:xfrm>
        </p:spPr>
        <p:txBody>
          <a:bodyPr/>
          <a:lstStyle/>
          <a:p>
            <a:r>
              <a:rPr lang="en-US"/>
              <a:t>Click to edit Master title style</a:t>
            </a:r>
            <a:endParaRPr lang="en-US" dirty="0"/>
          </a:p>
        </p:txBody>
      </p:sp>
    </p:spTree>
    <p:extLst>
      <p:ext uri="{BB962C8B-B14F-4D97-AF65-F5344CB8AC3E}">
        <p14:creationId xmlns:p14="http://schemas.microsoft.com/office/powerpoint/2010/main" val="2883066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92471" y="1927011"/>
            <a:ext cx="14960084" cy="619058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3">
            <a:extLst>
              <a:ext uri="{FF2B5EF4-FFF2-40B4-BE49-F238E27FC236}">
                <a16:creationId xmlns:a16="http://schemas.microsoft.com/office/drawing/2014/main" id="{9FAB7408-834F-EF45-8975-355BC91533B0}"/>
              </a:ext>
            </a:extLst>
          </p:cNvPr>
          <p:cNvSpPr>
            <a:spLocks noGrp="1"/>
          </p:cNvSpPr>
          <p:nvPr>
            <p:ph type="sldNum" sz="quarter" idx="4"/>
          </p:nvPr>
        </p:nvSpPr>
        <p:spPr>
          <a:xfrm>
            <a:off x="16414152" y="7883610"/>
            <a:ext cx="786454" cy="467971"/>
          </a:xfrm>
          <a:prstGeom prst="rect">
            <a:avLst/>
          </a:prstGeom>
        </p:spPr>
        <p:txBody>
          <a:bodyPr anchor="b" anchorCtr="1"/>
          <a:lstStyle>
            <a:lvl1pPr>
              <a:defRPr baseline="0">
                <a:solidFill>
                  <a:schemeClr val="tx1"/>
                </a:solidFill>
                <a:latin typeface="Montserrat" pitchFamily="2" charset="77"/>
              </a:defRPr>
            </a:lvl1pPr>
          </a:lstStyle>
          <a:p>
            <a:fld id="{682200FE-BE2F-0144-BAC4-0824AAEC1179}" type="slidenum">
              <a:rPr lang="en-US" smtClean="0"/>
              <a:pPr/>
              <a:t>‹#›</a:t>
            </a:fld>
            <a:endParaRPr lang="en-US" dirty="0"/>
          </a:p>
        </p:txBody>
      </p:sp>
    </p:spTree>
    <p:extLst>
      <p:ext uri="{BB962C8B-B14F-4D97-AF65-F5344CB8AC3E}">
        <p14:creationId xmlns:p14="http://schemas.microsoft.com/office/powerpoint/2010/main" val="4235881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92471" y="691978"/>
            <a:ext cx="14960084" cy="947223"/>
          </a:xfrm>
          <a:prstGeom prst="rect">
            <a:avLst/>
          </a:prstGeom>
        </p:spPr>
        <p:txBody>
          <a:bodyPr vert="horz" lIns="91440" tIns="45720" rIns="91440" bIns="45720" rtlCol="0" anchor="ctr" anchorCtr="1">
            <a:noAutofit/>
          </a:bodyPr>
          <a:lstStyle/>
          <a:p>
            <a:r>
              <a:rPr lang="en-US" dirty="0"/>
              <a:t>Click to edit Master title style</a:t>
            </a:r>
          </a:p>
        </p:txBody>
      </p:sp>
      <p:sp>
        <p:nvSpPr>
          <p:cNvPr id="3" name="Text Placeholder 2"/>
          <p:cNvSpPr>
            <a:spLocks noGrp="1"/>
          </p:cNvSpPr>
          <p:nvPr>
            <p:ph type="body" idx="1"/>
          </p:nvPr>
        </p:nvSpPr>
        <p:spPr>
          <a:xfrm>
            <a:off x="1192471" y="2597290"/>
            <a:ext cx="14960084" cy="619058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3">
            <a:extLst>
              <a:ext uri="{FF2B5EF4-FFF2-40B4-BE49-F238E27FC236}">
                <a16:creationId xmlns:a16="http://schemas.microsoft.com/office/drawing/2014/main" id="{7CDC55A5-958F-F74C-9B97-794B6A76B855}"/>
              </a:ext>
            </a:extLst>
          </p:cNvPr>
          <p:cNvSpPr>
            <a:spLocks noGrp="1"/>
          </p:cNvSpPr>
          <p:nvPr>
            <p:ph type="sldNum" sz="quarter" idx="4"/>
          </p:nvPr>
        </p:nvSpPr>
        <p:spPr>
          <a:xfrm>
            <a:off x="16414152" y="7883610"/>
            <a:ext cx="786454" cy="467971"/>
          </a:xfrm>
          <a:prstGeom prst="rect">
            <a:avLst/>
          </a:prstGeom>
        </p:spPr>
        <p:txBody>
          <a:bodyPr anchor="b" anchorCtr="1"/>
          <a:lstStyle>
            <a:lvl1pPr>
              <a:defRPr baseline="0">
                <a:solidFill>
                  <a:schemeClr val="tx1"/>
                </a:solidFill>
                <a:latin typeface="Montserrat" pitchFamily="2" charset="77"/>
              </a:defRPr>
            </a:lvl1pPr>
          </a:lstStyle>
          <a:p>
            <a:fld id="{682200FE-BE2F-0144-BAC4-0824AAEC1179}" type="slidenum">
              <a:rPr lang="en-US" smtClean="0"/>
              <a:pPr/>
              <a:t>‹#›</a:t>
            </a:fld>
            <a:endParaRPr lang="en-US" dirty="0"/>
          </a:p>
        </p:txBody>
      </p:sp>
    </p:spTree>
    <p:extLst>
      <p:ext uri="{BB962C8B-B14F-4D97-AF65-F5344CB8AC3E}">
        <p14:creationId xmlns:p14="http://schemas.microsoft.com/office/powerpoint/2010/main" val="18608460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68" r:id="rId9"/>
    <p:sldLayoutId id="2147483669" r:id="rId10"/>
    <p:sldLayoutId id="2147483670" r:id="rId11"/>
  </p:sldLayoutIdLst>
  <p:hf hdr="0" ftr="0" dt="0"/>
  <p:txStyles>
    <p:titleStyle>
      <a:lvl1pPr algn="l" defTabSz="1734439" rtl="0" eaLnBrk="1" latinLnBrk="0" hangingPunct="1">
        <a:lnSpc>
          <a:spcPct val="90000"/>
        </a:lnSpc>
        <a:spcBef>
          <a:spcPct val="0"/>
        </a:spcBef>
        <a:buNone/>
        <a:defRPr sz="4000" b="1" i="0" kern="1200" cap="all" baseline="0">
          <a:solidFill>
            <a:schemeClr val="bg1"/>
          </a:solidFill>
          <a:latin typeface="Montserrat Medium" pitchFamily="2" charset="77"/>
          <a:ea typeface="+mj-ea"/>
          <a:cs typeface="+mj-cs"/>
        </a:defRPr>
      </a:lvl1pPr>
    </p:titleStyle>
    <p:bodyStyle>
      <a:lvl1pPr marL="433610" indent="-433610" algn="l" defTabSz="1734439" rtl="0" eaLnBrk="1" latinLnBrk="0" hangingPunct="1">
        <a:lnSpc>
          <a:spcPct val="90000"/>
        </a:lnSpc>
        <a:spcBef>
          <a:spcPts val="1897"/>
        </a:spcBef>
        <a:buFont typeface="Arial" panose="020B0604020202020204" pitchFamily="34" charset="0"/>
        <a:buChar char="•"/>
        <a:defRPr sz="5312" kern="1200" baseline="0">
          <a:solidFill>
            <a:schemeClr val="tx1"/>
          </a:solidFill>
          <a:latin typeface="Montserrat" pitchFamily="2" charset="77"/>
          <a:ea typeface="+mn-ea"/>
          <a:cs typeface="+mn-cs"/>
        </a:defRPr>
      </a:lvl1pPr>
      <a:lvl2pPr marL="1300830" indent="-433610" algn="l" defTabSz="1734439" rtl="0" eaLnBrk="1" latinLnBrk="0" hangingPunct="1">
        <a:lnSpc>
          <a:spcPct val="90000"/>
        </a:lnSpc>
        <a:spcBef>
          <a:spcPts val="948"/>
        </a:spcBef>
        <a:buFont typeface="Arial" panose="020B0604020202020204" pitchFamily="34" charset="0"/>
        <a:buChar char="•"/>
        <a:defRPr sz="4553" kern="1200" baseline="0">
          <a:solidFill>
            <a:schemeClr val="tx1"/>
          </a:solidFill>
          <a:latin typeface="Montserrat" pitchFamily="2" charset="77"/>
          <a:ea typeface="+mn-ea"/>
          <a:cs typeface="+mn-cs"/>
        </a:defRPr>
      </a:lvl2pPr>
      <a:lvl3pPr marL="2168049" indent="-433610" algn="l" defTabSz="1734439" rtl="0" eaLnBrk="1" latinLnBrk="0" hangingPunct="1">
        <a:lnSpc>
          <a:spcPct val="90000"/>
        </a:lnSpc>
        <a:spcBef>
          <a:spcPts val="948"/>
        </a:spcBef>
        <a:buFont typeface="Arial" panose="020B0604020202020204" pitchFamily="34" charset="0"/>
        <a:buChar char="•"/>
        <a:defRPr sz="3794" kern="1200" baseline="0">
          <a:solidFill>
            <a:schemeClr val="tx1"/>
          </a:solidFill>
          <a:latin typeface="Montserrat" pitchFamily="2" charset="77"/>
          <a:ea typeface="+mn-ea"/>
          <a:cs typeface="+mn-cs"/>
        </a:defRPr>
      </a:lvl3pPr>
      <a:lvl4pPr marL="3035268" indent="-433610" algn="l" defTabSz="1734439" rtl="0" eaLnBrk="1" latinLnBrk="0" hangingPunct="1">
        <a:lnSpc>
          <a:spcPct val="90000"/>
        </a:lnSpc>
        <a:spcBef>
          <a:spcPts val="948"/>
        </a:spcBef>
        <a:buFont typeface="Arial" panose="020B0604020202020204" pitchFamily="34" charset="0"/>
        <a:buChar char="•"/>
        <a:defRPr sz="3415" kern="1200" baseline="0">
          <a:solidFill>
            <a:schemeClr val="tx1"/>
          </a:solidFill>
          <a:latin typeface="Montserrat" pitchFamily="2" charset="77"/>
          <a:ea typeface="+mn-ea"/>
          <a:cs typeface="+mn-cs"/>
        </a:defRPr>
      </a:lvl4pPr>
      <a:lvl5pPr marL="3902489" indent="-433610" algn="l" defTabSz="1734439" rtl="0" eaLnBrk="1" latinLnBrk="0" hangingPunct="1">
        <a:lnSpc>
          <a:spcPct val="90000"/>
        </a:lnSpc>
        <a:spcBef>
          <a:spcPts val="948"/>
        </a:spcBef>
        <a:buFont typeface="Arial" panose="020B0604020202020204" pitchFamily="34" charset="0"/>
        <a:buChar char="•"/>
        <a:defRPr sz="3415" kern="1200" baseline="0">
          <a:solidFill>
            <a:schemeClr val="tx1"/>
          </a:solidFill>
          <a:latin typeface="Montserrat" pitchFamily="2" charset="77"/>
          <a:ea typeface="+mn-ea"/>
          <a:cs typeface="+mn-cs"/>
        </a:defRPr>
      </a:lvl5pPr>
      <a:lvl6pPr marL="4769708" indent="-433610" algn="l" defTabSz="1734439" rtl="0" eaLnBrk="1" latinLnBrk="0" hangingPunct="1">
        <a:lnSpc>
          <a:spcPct val="90000"/>
        </a:lnSpc>
        <a:spcBef>
          <a:spcPts val="948"/>
        </a:spcBef>
        <a:buFont typeface="Arial" panose="020B0604020202020204" pitchFamily="34" charset="0"/>
        <a:buChar char="•"/>
        <a:defRPr sz="3415" kern="1200">
          <a:solidFill>
            <a:schemeClr val="tx1"/>
          </a:solidFill>
          <a:latin typeface="+mn-lt"/>
          <a:ea typeface="+mn-ea"/>
          <a:cs typeface="+mn-cs"/>
        </a:defRPr>
      </a:lvl6pPr>
      <a:lvl7pPr marL="5636928" indent="-433610" algn="l" defTabSz="1734439" rtl="0" eaLnBrk="1" latinLnBrk="0" hangingPunct="1">
        <a:lnSpc>
          <a:spcPct val="90000"/>
        </a:lnSpc>
        <a:spcBef>
          <a:spcPts val="948"/>
        </a:spcBef>
        <a:buFont typeface="Arial" panose="020B0604020202020204" pitchFamily="34" charset="0"/>
        <a:buChar char="•"/>
        <a:defRPr sz="3415" kern="1200">
          <a:solidFill>
            <a:schemeClr val="tx1"/>
          </a:solidFill>
          <a:latin typeface="+mn-lt"/>
          <a:ea typeface="+mn-ea"/>
          <a:cs typeface="+mn-cs"/>
        </a:defRPr>
      </a:lvl7pPr>
      <a:lvl8pPr marL="6504147" indent="-433610" algn="l" defTabSz="1734439" rtl="0" eaLnBrk="1" latinLnBrk="0" hangingPunct="1">
        <a:lnSpc>
          <a:spcPct val="90000"/>
        </a:lnSpc>
        <a:spcBef>
          <a:spcPts val="948"/>
        </a:spcBef>
        <a:buFont typeface="Arial" panose="020B0604020202020204" pitchFamily="34" charset="0"/>
        <a:buChar char="•"/>
        <a:defRPr sz="3415" kern="1200">
          <a:solidFill>
            <a:schemeClr val="tx1"/>
          </a:solidFill>
          <a:latin typeface="+mn-lt"/>
          <a:ea typeface="+mn-ea"/>
          <a:cs typeface="+mn-cs"/>
        </a:defRPr>
      </a:lvl8pPr>
      <a:lvl9pPr marL="7371366" indent="-433610" algn="l" defTabSz="1734439" rtl="0" eaLnBrk="1" latinLnBrk="0" hangingPunct="1">
        <a:lnSpc>
          <a:spcPct val="90000"/>
        </a:lnSpc>
        <a:spcBef>
          <a:spcPts val="948"/>
        </a:spcBef>
        <a:buFont typeface="Arial" panose="020B0604020202020204" pitchFamily="34" charset="0"/>
        <a:buChar char="•"/>
        <a:defRPr sz="3415" kern="1200">
          <a:solidFill>
            <a:schemeClr val="tx1"/>
          </a:solidFill>
          <a:latin typeface="+mn-lt"/>
          <a:ea typeface="+mn-ea"/>
          <a:cs typeface="+mn-cs"/>
        </a:defRPr>
      </a:lvl9pPr>
    </p:bodyStyle>
    <p:otherStyle>
      <a:defPPr>
        <a:defRPr lang="en-US"/>
      </a:defPPr>
      <a:lvl1pPr marL="0" algn="l" defTabSz="1734439" rtl="0" eaLnBrk="1" latinLnBrk="0" hangingPunct="1">
        <a:defRPr sz="3415" kern="1200">
          <a:solidFill>
            <a:schemeClr val="tx1"/>
          </a:solidFill>
          <a:latin typeface="+mn-lt"/>
          <a:ea typeface="+mn-ea"/>
          <a:cs typeface="+mn-cs"/>
        </a:defRPr>
      </a:lvl1pPr>
      <a:lvl2pPr marL="867219" algn="l" defTabSz="1734439" rtl="0" eaLnBrk="1" latinLnBrk="0" hangingPunct="1">
        <a:defRPr sz="3415" kern="1200">
          <a:solidFill>
            <a:schemeClr val="tx1"/>
          </a:solidFill>
          <a:latin typeface="+mn-lt"/>
          <a:ea typeface="+mn-ea"/>
          <a:cs typeface="+mn-cs"/>
        </a:defRPr>
      </a:lvl2pPr>
      <a:lvl3pPr marL="1734439" algn="l" defTabSz="1734439" rtl="0" eaLnBrk="1" latinLnBrk="0" hangingPunct="1">
        <a:defRPr sz="3415" kern="1200">
          <a:solidFill>
            <a:schemeClr val="tx1"/>
          </a:solidFill>
          <a:latin typeface="+mn-lt"/>
          <a:ea typeface="+mn-ea"/>
          <a:cs typeface="+mn-cs"/>
        </a:defRPr>
      </a:lvl3pPr>
      <a:lvl4pPr marL="2601659" algn="l" defTabSz="1734439" rtl="0" eaLnBrk="1" latinLnBrk="0" hangingPunct="1">
        <a:defRPr sz="3415" kern="1200">
          <a:solidFill>
            <a:schemeClr val="tx1"/>
          </a:solidFill>
          <a:latin typeface="+mn-lt"/>
          <a:ea typeface="+mn-ea"/>
          <a:cs typeface="+mn-cs"/>
        </a:defRPr>
      </a:lvl4pPr>
      <a:lvl5pPr marL="3468879" algn="l" defTabSz="1734439" rtl="0" eaLnBrk="1" latinLnBrk="0" hangingPunct="1">
        <a:defRPr sz="3415" kern="1200">
          <a:solidFill>
            <a:schemeClr val="tx1"/>
          </a:solidFill>
          <a:latin typeface="+mn-lt"/>
          <a:ea typeface="+mn-ea"/>
          <a:cs typeface="+mn-cs"/>
        </a:defRPr>
      </a:lvl5pPr>
      <a:lvl6pPr marL="4336098" algn="l" defTabSz="1734439" rtl="0" eaLnBrk="1" latinLnBrk="0" hangingPunct="1">
        <a:defRPr sz="3415" kern="1200">
          <a:solidFill>
            <a:schemeClr val="tx1"/>
          </a:solidFill>
          <a:latin typeface="+mn-lt"/>
          <a:ea typeface="+mn-ea"/>
          <a:cs typeface="+mn-cs"/>
        </a:defRPr>
      </a:lvl6pPr>
      <a:lvl7pPr marL="5203317" algn="l" defTabSz="1734439" rtl="0" eaLnBrk="1" latinLnBrk="0" hangingPunct="1">
        <a:defRPr sz="3415" kern="1200">
          <a:solidFill>
            <a:schemeClr val="tx1"/>
          </a:solidFill>
          <a:latin typeface="+mn-lt"/>
          <a:ea typeface="+mn-ea"/>
          <a:cs typeface="+mn-cs"/>
        </a:defRPr>
      </a:lvl7pPr>
      <a:lvl8pPr marL="6070538" algn="l" defTabSz="1734439" rtl="0" eaLnBrk="1" latinLnBrk="0" hangingPunct="1">
        <a:defRPr sz="3415" kern="1200">
          <a:solidFill>
            <a:schemeClr val="tx1"/>
          </a:solidFill>
          <a:latin typeface="+mn-lt"/>
          <a:ea typeface="+mn-ea"/>
          <a:cs typeface="+mn-cs"/>
        </a:defRPr>
      </a:lvl8pPr>
      <a:lvl9pPr marL="6937757" algn="l" defTabSz="1734439" rtl="0" eaLnBrk="1" latinLnBrk="0" hangingPunct="1">
        <a:defRPr sz="34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71D4-7C28-F64A-830C-7472724691BC}"/>
              </a:ext>
            </a:extLst>
          </p:cNvPr>
          <p:cNvSpPr>
            <a:spLocks noGrp="1"/>
          </p:cNvSpPr>
          <p:nvPr>
            <p:ph type="title"/>
          </p:nvPr>
        </p:nvSpPr>
        <p:spPr>
          <a:xfrm>
            <a:off x="1183438" y="566058"/>
            <a:ext cx="14960084" cy="1734414"/>
          </a:xfrm>
        </p:spPr>
        <p:txBody>
          <a:bodyPr/>
          <a:lstStyle/>
          <a:p>
            <a:r>
              <a:rPr lang="en-US" sz="5400" dirty="0">
                <a:latin typeface="Arial" panose="020B0604020202020204" pitchFamily="34" charset="0"/>
                <a:cs typeface="Arial" panose="020B0604020202020204" pitchFamily="34" charset="0"/>
              </a:rPr>
              <a:t>Bridging the Gap Between Healthcare IT and the Laboratory</a:t>
            </a:r>
          </a:p>
        </p:txBody>
      </p:sp>
      <p:sp>
        <p:nvSpPr>
          <p:cNvPr id="3" name="Text Placeholder 2">
            <a:extLst>
              <a:ext uri="{FF2B5EF4-FFF2-40B4-BE49-F238E27FC236}">
                <a16:creationId xmlns:a16="http://schemas.microsoft.com/office/drawing/2014/main" id="{EE8BBC44-8ED9-684D-81CA-536DADBF9BA4}"/>
              </a:ext>
            </a:extLst>
          </p:cNvPr>
          <p:cNvSpPr>
            <a:spLocks noGrp="1"/>
          </p:cNvSpPr>
          <p:nvPr>
            <p:ph type="body" idx="4294967295"/>
          </p:nvPr>
        </p:nvSpPr>
        <p:spPr>
          <a:xfrm>
            <a:off x="1183438" y="2452914"/>
            <a:ext cx="14960084" cy="2209397"/>
          </a:xfrm>
        </p:spPr>
        <p:txBody>
          <a:bodyPr>
            <a:normAutofit/>
          </a:bodyPr>
          <a:lstStyle/>
          <a:p>
            <a:pPr marL="0" indent="0" algn="ctr">
              <a:buNone/>
            </a:pPr>
            <a:r>
              <a:rPr lang="en-US" sz="4400" dirty="0">
                <a:latin typeface="Arial" panose="020B0604020202020204" pitchFamily="34" charset="0"/>
                <a:cs typeface="Arial" panose="020B0604020202020204" pitchFamily="34" charset="0"/>
              </a:rPr>
              <a:t>Data Innovations User Group</a:t>
            </a:r>
          </a:p>
          <a:p>
            <a:pPr marL="0" indent="0" algn="ctr">
              <a:buNone/>
            </a:pPr>
            <a:r>
              <a:rPr lang="en-US" sz="2800" dirty="0">
                <a:latin typeface="Arial" panose="020B0604020202020204" pitchFamily="34" charset="0"/>
                <a:cs typeface="Arial" panose="020B0604020202020204" pitchFamily="34" charset="0"/>
              </a:rPr>
              <a:t>Jim Breen, MHA, MLS(ASCP)</a:t>
            </a:r>
          </a:p>
        </p:txBody>
      </p:sp>
      <p:sp>
        <p:nvSpPr>
          <p:cNvPr id="4" name="Slide Number Placeholder 3">
            <a:extLst>
              <a:ext uri="{FF2B5EF4-FFF2-40B4-BE49-F238E27FC236}">
                <a16:creationId xmlns:a16="http://schemas.microsoft.com/office/drawing/2014/main" id="{1D91634D-A5A3-BD45-9218-61EBB7FA3541}"/>
              </a:ext>
            </a:extLst>
          </p:cNvPr>
          <p:cNvSpPr>
            <a:spLocks noGrp="1"/>
          </p:cNvSpPr>
          <p:nvPr>
            <p:ph type="sldNum" sz="quarter" idx="4"/>
          </p:nvPr>
        </p:nvSpPr>
        <p:spPr/>
        <p:txBody>
          <a:bodyPr/>
          <a:lstStyle/>
          <a:p>
            <a:fld id="{682200FE-BE2F-0144-BAC4-0824AAEC1179}" type="slidenum">
              <a:rPr lang="en-US" smtClean="0"/>
              <a:pPr/>
              <a:t>1</a:t>
            </a:fld>
            <a:endParaRPr lang="en-US" dirty="0"/>
          </a:p>
        </p:txBody>
      </p:sp>
      <p:pic>
        <p:nvPicPr>
          <p:cNvPr id="14" name="Picture 13">
            <a:extLst>
              <a:ext uri="{FF2B5EF4-FFF2-40B4-BE49-F238E27FC236}">
                <a16:creationId xmlns:a16="http://schemas.microsoft.com/office/drawing/2014/main" id="{182C781E-25EC-5749-A6F3-B580A5EAE662}"/>
              </a:ext>
            </a:extLst>
          </p:cNvPr>
          <p:cNvPicPr>
            <a:picLocks noChangeAspect="1"/>
          </p:cNvPicPr>
          <p:nvPr/>
        </p:nvPicPr>
        <p:blipFill>
          <a:blip r:embed="rId3"/>
          <a:stretch>
            <a:fillRect/>
          </a:stretch>
        </p:blipFill>
        <p:spPr>
          <a:xfrm>
            <a:off x="5230020" y="3847189"/>
            <a:ext cx="6884984" cy="4589989"/>
          </a:xfrm>
          <a:prstGeom prst="rect">
            <a:avLst/>
          </a:prstGeom>
        </p:spPr>
      </p:pic>
      <p:pic>
        <p:nvPicPr>
          <p:cNvPr id="6" name="Picture 5">
            <a:extLst>
              <a:ext uri="{FF2B5EF4-FFF2-40B4-BE49-F238E27FC236}">
                <a16:creationId xmlns:a16="http://schemas.microsoft.com/office/drawing/2014/main" id="{6B8DA5BA-7197-9859-3F39-F6AD4BDCE667}"/>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1422142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F947E-D373-176C-AF00-9D90290286B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About Today’s Speaker</a:t>
            </a:r>
          </a:p>
        </p:txBody>
      </p:sp>
      <p:sp>
        <p:nvSpPr>
          <p:cNvPr id="4" name="Slide Number Placeholder 3">
            <a:extLst>
              <a:ext uri="{FF2B5EF4-FFF2-40B4-BE49-F238E27FC236}">
                <a16:creationId xmlns:a16="http://schemas.microsoft.com/office/drawing/2014/main" id="{DC2892FF-0374-46DB-F862-B8D35C9EA36C}"/>
              </a:ext>
            </a:extLst>
          </p:cNvPr>
          <p:cNvSpPr>
            <a:spLocks noGrp="1"/>
          </p:cNvSpPr>
          <p:nvPr>
            <p:ph type="sldNum" sz="quarter" idx="4"/>
          </p:nvPr>
        </p:nvSpPr>
        <p:spPr/>
        <p:txBody>
          <a:bodyPr/>
          <a:lstStyle/>
          <a:p>
            <a:fld id="{682200FE-BE2F-0144-BAC4-0824AAEC1179}" type="slidenum">
              <a:rPr lang="en-US" smtClean="0"/>
              <a:pPr/>
              <a:t>2</a:t>
            </a:fld>
            <a:endParaRPr lang="en-US" dirty="0"/>
          </a:p>
        </p:txBody>
      </p:sp>
      <p:sp>
        <p:nvSpPr>
          <p:cNvPr id="5" name="Rectangle 1">
            <a:extLst>
              <a:ext uri="{FF2B5EF4-FFF2-40B4-BE49-F238E27FC236}">
                <a16:creationId xmlns:a16="http://schemas.microsoft.com/office/drawing/2014/main" id="{F9D6FD94-9271-62EA-FADE-A87FD8670E13}"/>
              </a:ext>
            </a:extLst>
          </p:cNvPr>
          <p:cNvSpPr>
            <a:spLocks noGrp="1" noChangeArrowheads="1"/>
          </p:cNvSpPr>
          <p:nvPr>
            <p:ph idx="1"/>
          </p:nvPr>
        </p:nvSpPr>
        <p:spPr bwMode="auto">
          <a:xfrm>
            <a:off x="5065639" y="2047568"/>
            <a:ext cx="1174174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chemeClr val="tx1"/>
                </a:solidFill>
                <a:effectLst/>
                <a:latin typeface="Arial" panose="020B0604020202020204" pitchFamily="34" charset="0"/>
              </a:rPr>
              <a:t>Technology Manager, Laboratory Applications — Sanford Health</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chemeClr val="tx1"/>
                </a:solidFill>
                <a:effectLst/>
                <a:latin typeface="Arial" panose="020B0604020202020204" pitchFamily="34" charset="0"/>
              </a:rPr>
              <a:t>ASCP certified as a Clinical Laboratory Scientist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chemeClr val="tx1"/>
                </a:solidFill>
                <a:effectLst/>
                <a:latin typeface="Arial" panose="020B0604020202020204" pitchFamily="34" charset="0"/>
              </a:rPr>
              <a:t>Master’s in Healthcare Administration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chemeClr val="tx1"/>
                </a:solidFill>
                <a:effectLst/>
                <a:latin typeface="Arial" panose="020B0604020202020204" pitchFamily="34" charset="0"/>
              </a:rPr>
              <a:t>Chair, ND Clinical Laboratory Practice Board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chemeClr val="tx1"/>
                </a:solidFill>
                <a:effectLst/>
                <a:latin typeface="Arial" panose="020B0604020202020204" pitchFamily="34" charset="0"/>
              </a:rPr>
              <a:t>20+ years in lab science, pathology operations, and healthcare IT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chemeClr val="tx1"/>
                </a:solidFill>
                <a:effectLst/>
                <a:latin typeface="Arial" panose="020B0604020202020204" pitchFamily="34" charset="0"/>
              </a:rPr>
              <a:t>Oversees Epic Beaker, instrument interfaces, and point‑of‑care systems</a:t>
            </a:r>
          </a:p>
        </p:txBody>
      </p:sp>
      <p:pic>
        <p:nvPicPr>
          <p:cNvPr id="7" name="Picture 6">
            <a:extLst>
              <a:ext uri="{FF2B5EF4-FFF2-40B4-BE49-F238E27FC236}">
                <a16:creationId xmlns:a16="http://schemas.microsoft.com/office/drawing/2014/main" id="{546CC71E-EA6A-7879-5B21-B2D678C7683C}"/>
              </a:ext>
            </a:extLst>
          </p:cNvPr>
          <p:cNvPicPr>
            <a:picLocks noChangeAspect="1"/>
          </p:cNvPicPr>
          <p:nvPr/>
        </p:nvPicPr>
        <p:blipFill>
          <a:blip r:embed="rId3"/>
          <a:stretch>
            <a:fillRect/>
          </a:stretch>
        </p:blipFill>
        <p:spPr>
          <a:xfrm>
            <a:off x="1192471" y="2047568"/>
            <a:ext cx="2863442" cy="3579303"/>
          </a:xfrm>
          <a:prstGeom prst="rect">
            <a:avLst/>
          </a:prstGeom>
          <a:ln w="228600" cap="sq" cmpd="thickThin">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05754D2D-B2D2-CEE3-BFED-254BF93DE781}"/>
              </a:ext>
            </a:extLst>
          </p:cNvPr>
          <p:cNvPicPr>
            <a:picLocks noChangeAspect="1"/>
          </p:cNvPicPr>
          <p:nvPr/>
        </p:nvPicPr>
        <p:blipFill>
          <a:blip r:embed="rId4"/>
          <a:stretch>
            <a:fillRect/>
          </a:stretch>
        </p:blipFill>
        <p:spPr>
          <a:xfrm>
            <a:off x="6234112" y="2699922"/>
            <a:ext cx="8018917" cy="7779393"/>
          </a:xfrm>
          <a:prstGeom prst="rect">
            <a:avLst/>
          </a:prstGeom>
        </p:spPr>
      </p:pic>
      <p:pic>
        <p:nvPicPr>
          <p:cNvPr id="3" name="Picture 2">
            <a:extLst>
              <a:ext uri="{FF2B5EF4-FFF2-40B4-BE49-F238E27FC236}">
                <a16:creationId xmlns:a16="http://schemas.microsoft.com/office/drawing/2014/main" id="{B80E2611-55FB-A7B5-7EF5-CE540ECE0F3E}"/>
              </a:ext>
            </a:extLst>
          </p:cNvPr>
          <p:cNvPicPr>
            <a:picLocks noChangeAspect="1"/>
          </p:cNvPicPr>
          <p:nvPr/>
        </p:nvPicPr>
        <p:blipFill>
          <a:blip r:embed="rId5"/>
          <a:stretch>
            <a:fillRect/>
          </a:stretch>
        </p:blipFill>
        <p:spPr>
          <a:xfrm>
            <a:off x="0" y="8523874"/>
            <a:ext cx="17345025" cy="1232901"/>
          </a:xfrm>
          <a:prstGeom prst="rect">
            <a:avLst/>
          </a:prstGeom>
        </p:spPr>
      </p:pic>
    </p:spTree>
    <p:extLst>
      <p:ext uri="{BB962C8B-B14F-4D97-AF65-F5344CB8AC3E}">
        <p14:creationId xmlns:p14="http://schemas.microsoft.com/office/powerpoint/2010/main" val="1641165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971FE-E39D-98E1-0624-C5AC0ED0D888}"/>
              </a:ext>
            </a:extLst>
          </p:cNvPr>
          <p:cNvSpPr>
            <a:spLocks noGrp="1"/>
          </p:cNvSpPr>
          <p:nvPr>
            <p:ph type="title"/>
          </p:nvPr>
        </p:nvSpPr>
        <p:spPr/>
        <p:txBody>
          <a:bodyPr/>
          <a:lstStyle/>
          <a:p>
            <a:r>
              <a:rPr lang="en-US" dirty="0"/>
              <a:t>Disclosure</a:t>
            </a:r>
          </a:p>
        </p:txBody>
      </p:sp>
      <p:sp>
        <p:nvSpPr>
          <p:cNvPr id="3" name="Content Placeholder 2">
            <a:extLst>
              <a:ext uri="{FF2B5EF4-FFF2-40B4-BE49-F238E27FC236}">
                <a16:creationId xmlns:a16="http://schemas.microsoft.com/office/drawing/2014/main" id="{8F3A48D9-3DE8-92C7-B846-F3A6465FCC1C}"/>
              </a:ext>
            </a:extLst>
          </p:cNvPr>
          <p:cNvSpPr>
            <a:spLocks noGrp="1"/>
          </p:cNvSpPr>
          <p:nvPr>
            <p:ph idx="1"/>
          </p:nvPr>
        </p:nvSpPr>
        <p:spPr/>
        <p:txBody>
          <a:bodyPr/>
          <a:lstStyle/>
          <a:p>
            <a:r>
              <a:rPr lang="en-US" dirty="0"/>
              <a:t>I have no conflict of interest to disclose</a:t>
            </a:r>
          </a:p>
        </p:txBody>
      </p:sp>
      <p:sp>
        <p:nvSpPr>
          <p:cNvPr id="4" name="Slide Number Placeholder 3">
            <a:extLst>
              <a:ext uri="{FF2B5EF4-FFF2-40B4-BE49-F238E27FC236}">
                <a16:creationId xmlns:a16="http://schemas.microsoft.com/office/drawing/2014/main" id="{327429F8-EEAB-D130-229A-94B3FE09EC94}"/>
              </a:ext>
            </a:extLst>
          </p:cNvPr>
          <p:cNvSpPr>
            <a:spLocks noGrp="1"/>
          </p:cNvSpPr>
          <p:nvPr>
            <p:ph type="sldNum" sz="quarter" idx="4"/>
          </p:nvPr>
        </p:nvSpPr>
        <p:spPr/>
        <p:txBody>
          <a:bodyPr/>
          <a:lstStyle/>
          <a:p>
            <a:fld id="{682200FE-BE2F-0144-BAC4-0824AAEC1179}" type="slidenum">
              <a:rPr lang="en-US" smtClean="0"/>
              <a:pPr/>
              <a:t>3</a:t>
            </a:fld>
            <a:endParaRPr lang="en-US" dirty="0"/>
          </a:p>
        </p:txBody>
      </p:sp>
      <p:pic>
        <p:nvPicPr>
          <p:cNvPr id="5" name="Picture 4">
            <a:extLst>
              <a:ext uri="{FF2B5EF4-FFF2-40B4-BE49-F238E27FC236}">
                <a16:creationId xmlns:a16="http://schemas.microsoft.com/office/drawing/2014/main" id="{2A962ADF-D35D-20AA-F6E8-DD9A1D01B6E6}"/>
              </a:ext>
            </a:extLst>
          </p:cNvPr>
          <p:cNvPicPr>
            <a:picLocks noChangeAspect="1"/>
          </p:cNvPicPr>
          <p:nvPr/>
        </p:nvPicPr>
        <p:blipFill>
          <a:blip r:embed="rId2"/>
          <a:stretch>
            <a:fillRect/>
          </a:stretch>
        </p:blipFill>
        <p:spPr>
          <a:xfrm>
            <a:off x="0" y="8523874"/>
            <a:ext cx="17345025" cy="1232901"/>
          </a:xfrm>
          <a:prstGeom prst="rect">
            <a:avLst/>
          </a:prstGeom>
        </p:spPr>
      </p:pic>
    </p:spTree>
    <p:extLst>
      <p:ext uri="{BB962C8B-B14F-4D97-AF65-F5344CB8AC3E}">
        <p14:creationId xmlns:p14="http://schemas.microsoft.com/office/powerpoint/2010/main" val="254347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86D26-00C3-F28B-5492-264D539BB376}"/>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Session Synopsis</a:t>
            </a:r>
          </a:p>
        </p:txBody>
      </p:sp>
      <p:sp>
        <p:nvSpPr>
          <p:cNvPr id="3" name="Content Placeholder 2">
            <a:extLst>
              <a:ext uri="{FF2B5EF4-FFF2-40B4-BE49-F238E27FC236}">
                <a16:creationId xmlns:a16="http://schemas.microsoft.com/office/drawing/2014/main" id="{65DA3FDD-E798-1A32-492A-2A31E54D2643}"/>
              </a:ext>
            </a:extLst>
          </p:cNvPr>
          <p:cNvSpPr>
            <a:spLocks noGrp="1"/>
          </p:cNvSpPr>
          <p:nvPr>
            <p:ph idx="1"/>
          </p:nvPr>
        </p:nvSpPr>
        <p:spPr>
          <a:xfrm>
            <a:off x="754742" y="1927012"/>
            <a:ext cx="16197943" cy="4009332"/>
          </a:xfrm>
        </p:spPr>
        <p:txBody>
          <a:bodyPr>
            <a:normAutofit fontScale="70000" lnSpcReduction="20000"/>
          </a:bodyPr>
          <a:lstStyle/>
          <a:p>
            <a:pPr marL="0" indent="0">
              <a:buNone/>
            </a:pPr>
            <a:r>
              <a:rPr lang="en-US" dirty="0">
                <a:latin typeface="Arial" panose="020B0604020202020204" pitchFamily="34" charset="0"/>
                <a:cs typeface="Arial" panose="020B0604020202020204" pitchFamily="34" charset="0"/>
              </a:rPr>
              <a:t>This session provides laboratorians with an insider’s view of the rapidly evolving healthcare IT landscape and its direct impact on laboratory operations. You will learn:</a:t>
            </a:r>
          </a:p>
          <a:p>
            <a:r>
              <a:rPr lang="en-US" dirty="0">
                <a:latin typeface="Arial" panose="020B0604020202020204" pitchFamily="34" charset="0"/>
                <a:cs typeface="Arial" panose="020B0604020202020204" pitchFamily="34" charset="0"/>
              </a:rPr>
              <a:t>What drives IT decision making</a:t>
            </a:r>
          </a:p>
          <a:p>
            <a:r>
              <a:rPr lang="en-US" dirty="0">
                <a:latin typeface="Arial" panose="020B0604020202020204" pitchFamily="34" charset="0"/>
                <a:cs typeface="Arial" panose="020B0604020202020204" pitchFamily="34" charset="0"/>
              </a:rPr>
              <a:t>How IT choices affect workflow and integration</a:t>
            </a:r>
          </a:p>
          <a:p>
            <a:r>
              <a:rPr lang="en-US" dirty="0">
                <a:latin typeface="Arial" panose="020B0604020202020204" pitchFamily="34" charset="0"/>
                <a:cs typeface="Arial" panose="020B0604020202020204" pitchFamily="34" charset="0"/>
              </a:rPr>
              <a:t>How to build stronger partnerships with IT</a:t>
            </a:r>
          </a:p>
          <a:p>
            <a:r>
              <a:rPr lang="en-US" dirty="0">
                <a:latin typeface="Arial" panose="020B0604020202020204" pitchFamily="34" charset="0"/>
                <a:cs typeface="Arial" panose="020B0604020202020204" pitchFamily="34" charset="0"/>
              </a:rPr>
              <a:t>How to prepare the lab for future technologies</a:t>
            </a:r>
          </a:p>
          <a:p>
            <a:endParaRPr lang="en-US" dirty="0"/>
          </a:p>
        </p:txBody>
      </p:sp>
      <p:sp>
        <p:nvSpPr>
          <p:cNvPr id="4" name="Slide Number Placeholder 3">
            <a:extLst>
              <a:ext uri="{FF2B5EF4-FFF2-40B4-BE49-F238E27FC236}">
                <a16:creationId xmlns:a16="http://schemas.microsoft.com/office/drawing/2014/main" id="{52FA08DF-D255-7F3D-7FED-5D81923B831A}"/>
              </a:ext>
            </a:extLst>
          </p:cNvPr>
          <p:cNvSpPr>
            <a:spLocks noGrp="1"/>
          </p:cNvSpPr>
          <p:nvPr>
            <p:ph type="sldNum" sz="quarter" idx="4"/>
          </p:nvPr>
        </p:nvSpPr>
        <p:spPr/>
        <p:txBody>
          <a:bodyPr/>
          <a:lstStyle/>
          <a:p>
            <a:fld id="{682200FE-BE2F-0144-BAC4-0824AAEC1179}" type="slidenum">
              <a:rPr lang="en-US" smtClean="0"/>
              <a:pPr/>
              <a:t>4</a:t>
            </a:fld>
            <a:endParaRPr lang="en-US" dirty="0"/>
          </a:p>
        </p:txBody>
      </p:sp>
      <p:pic>
        <p:nvPicPr>
          <p:cNvPr id="6" name="Picture 5">
            <a:extLst>
              <a:ext uri="{FF2B5EF4-FFF2-40B4-BE49-F238E27FC236}">
                <a16:creationId xmlns:a16="http://schemas.microsoft.com/office/drawing/2014/main" id="{2BB1945D-6FB5-CC77-2DAA-5045F34790D9}"/>
              </a:ext>
            </a:extLst>
          </p:cNvPr>
          <p:cNvPicPr>
            <a:picLocks noChangeAspect="1"/>
          </p:cNvPicPr>
          <p:nvPr/>
        </p:nvPicPr>
        <p:blipFill>
          <a:blip r:embed="rId3"/>
          <a:srcRect t="13776" b="24044"/>
          <a:stretch>
            <a:fillRect/>
          </a:stretch>
        </p:blipFill>
        <p:spPr>
          <a:xfrm>
            <a:off x="5708082" y="5936344"/>
            <a:ext cx="5928859" cy="2457689"/>
          </a:xfrm>
          <a:prstGeom prst="rect">
            <a:avLst/>
          </a:prstGeom>
        </p:spPr>
      </p:pic>
      <p:pic>
        <p:nvPicPr>
          <p:cNvPr id="5" name="Picture 4">
            <a:extLst>
              <a:ext uri="{FF2B5EF4-FFF2-40B4-BE49-F238E27FC236}">
                <a16:creationId xmlns:a16="http://schemas.microsoft.com/office/drawing/2014/main" id="{3E7E3AB0-94B8-CEB0-6EEB-50D7F3AECA59}"/>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3865892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9375A-C5BA-7514-2D11-3A8DE78644DD}"/>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What is Your Lab’s Biggest IT Challenge?</a:t>
            </a:r>
          </a:p>
        </p:txBody>
      </p:sp>
      <p:sp>
        <p:nvSpPr>
          <p:cNvPr id="3" name="Content Placeholder 2">
            <a:extLst>
              <a:ext uri="{FF2B5EF4-FFF2-40B4-BE49-F238E27FC236}">
                <a16:creationId xmlns:a16="http://schemas.microsoft.com/office/drawing/2014/main" id="{626AB55E-757E-6DDE-6C7E-44C57B836608}"/>
              </a:ext>
            </a:extLst>
          </p:cNvPr>
          <p:cNvSpPr>
            <a:spLocks noGrp="1"/>
          </p:cNvSpPr>
          <p:nvPr>
            <p:ph sz="half" idx="1"/>
          </p:nvPr>
        </p:nvSpPr>
        <p:spPr/>
        <p:txBody>
          <a:bodyPr/>
          <a:lstStyle/>
          <a:p>
            <a:r>
              <a:rPr lang="en-US" dirty="0">
                <a:latin typeface="Arial" panose="020B0604020202020204" pitchFamily="34" charset="0"/>
                <a:cs typeface="Arial" panose="020B0604020202020204" pitchFamily="34" charset="0"/>
              </a:rPr>
              <a:t>Interoperability</a:t>
            </a:r>
          </a:p>
          <a:p>
            <a:r>
              <a:rPr lang="en-US" dirty="0">
                <a:latin typeface="Arial" panose="020B0604020202020204" pitchFamily="34" charset="0"/>
                <a:cs typeface="Arial" panose="020B0604020202020204" pitchFamily="34" charset="0"/>
              </a:rPr>
              <a:t>Downtime</a:t>
            </a:r>
          </a:p>
          <a:p>
            <a:r>
              <a:rPr lang="en-US" dirty="0">
                <a:latin typeface="Arial" panose="020B0604020202020204" pitchFamily="34" charset="0"/>
                <a:cs typeface="Arial" panose="020B0604020202020204" pitchFamily="34" charset="0"/>
              </a:rPr>
              <a:t>Automation Support</a:t>
            </a:r>
          </a:p>
          <a:p>
            <a:endParaRPr lang="en-US" dirty="0"/>
          </a:p>
        </p:txBody>
      </p:sp>
      <p:sp>
        <p:nvSpPr>
          <p:cNvPr id="4" name="Content Placeholder 3">
            <a:extLst>
              <a:ext uri="{FF2B5EF4-FFF2-40B4-BE49-F238E27FC236}">
                <a16:creationId xmlns:a16="http://schemas.microsoft.com/office/drawing/2014/main" id="{484809B2-D9EB-6022-83D7-22AD4D8C402F}"/>
              </a:ext>
            </a:extLst>
          </p:cNvPr>
          <p:cNvSpPr>
            <a:spLocks noGrp="1"/>
          </p:cNvSpPr>
          <p:nvPr>
            <p:ph sz="half" idx="2"/>
          </p:nvPr>
        </p:nvSpPr>
        <p:spPr/>
        <p:txBody>
          <a:bodyPr/>
          <a:lstStyle/>
          <a:p>
            <a:r>
              <a:rPr lang="en-US" dirty="0">
                <a:latin typeface="Arial" panose="020B0604020202020204" pitchFamily="34" charset="0"/>
                <a:cs typeface="Arial" panose="020B0604020202020204" pitchFamily="34" charset="0"/>
              </a:rPr>
              <a:t>Analytics</a:t>
            </a:r>
          </a:p>
          <a:p>
            <a:r>
              <a:rPr lang="en-US" dirty="0">
                <a:latin typeface="Arial" panose="020B0604020202020204" pitchFamily="34" charset="0"/>
                <a:cs typeface="Arial" panose="020B0604020202020204" pitchFamily="34" charset="0"/>
              </a:rPr>
              <a:t>Cybersecurity</a:t>
            </a:r>
          </a:p>
          <a:p>
            <a:r>
              <a:rPr lang="en-US" dirty="0">
                <a:latin typeface="Arial" panose="020B0604020202020204" pitchFamily="34" charset="0"/>
                <a:cs typeface="Arial" panose="020B0604020202020204" pitchFamily="34" charset="0"/>
              </a:rPr>
              <a:t>Communication</a:t>
            </a:r>
          </a:p>
          <a:p>
            <a:r>
              <a:rPr lang="en-US" dirty="0">
                <a:latin typeface="Arial" panose="020B0604020202020204" pitchFamily="34" charset="0"/>
                <a:cs typeface="Arial" panose="020B0604020202020204" pitchFamily="34" charset="0"/>
              </a:rPr>
              <a:t>Many others?!?</a:t>
            </a:r>
          </a:p>
        </p:txBody>
      </p:sp>
      <p:sp>
        <p:nvSpPr>
          <p:cNvPr id="5" name="Slide Number Placeholder 4">
            <a:extLst>
              <a:ext uri="{FF2B5EF4-FFF2-40B4-BE49-F238E27FC236}">
                <a16:creationId xmlns:a16="http://schemas.microsoft.com/office/drawing/2014/main" id="{942E4F72-C143-467C-FE76-BBC2C8D98437}"/>
              </a:ext>
            </a:extLst>
          </p:cNvPr>
          <p:cNvSpPr>
            <a:spLocks noGrp="1"/>
          </p:cNvSpPr>
          <p:nvPr>
            <p:ph type="sldNum" sz="quarter" idx="4"/>
          </p:nvPr>
        </p:nvSpPr>
        <p:spPr/>
        <p:txBody>
          <a:bodyPr/>
          <a:lstStyle/>
          <a:p>
            <a:fld id="{682200FE-BE2F-0144-BAC4-0824AAEC1179}" type="slidenum">
              <a:rPr lang="en-US" smtClean="0"/>
              <a:pPr/>
              <a:t>5</a:t>
            </a:fld>
            <a:endParaRPr lang="en-US" dirty="0"/>
          </a:p>
        </p:txBody>
      </p:sp>
      <p:pic>
        <p:nvPicPr>
          <p:cNvPr id="6" name="Picture 5">
            <a:extLst>
              <a:ext uri="{FF2B5EF4-FFF2-40B4-BE49-F238E27FC236}">
                <a16:creationId xmlns:a16="http://schemas.microsoft.com/office/drawing/2014/main" id="{0DB6D597-8CFD-2818-F68B-D2270894D4DF}"/>
              </a:ext>
            </a:extLst>
          </p:cNvPr>
          <p:cNvPicPr>
            <a:picLocks noChangeAspect="1"/>
          </p:cNvPicPr>
          <p:nvPr/>
        </p:nvPicPr>
        <p:blipFill>
          <a:blip r:embed="rId3"/>
          <a:srcRect l="11719" t="22454" r="10801" b="28885"/>
          <a:stretch>
            <a:fillRect/>
          </a:stretch>
        </p:blipFill>
        <p:spPr>
          <a:xfrm>
            <a:off x="6217172" y="6386285"/>
            <a:ext cx="4693869" cy="1965295"/>
          </a:xfrm>
          <a:prstGeom prst="rect">
            <a:avLst/>
          </a:prstGeom>
        </p:spPr>
      </p:pic>
      <p:pic>
        <p:nvPicPr>
          <p:cNvPr id="7" name="Picture 6">
            <a:extLst>
              <a:ext uri="{FF2B5EF4-FFF2-40B4-BE49-F238E27FC236}">
                <a16:creationId xmlns:a16="http://schemas.microsoft.com/office/drawing/2014/main" id="{FA9CD659-BFB8-6E72-0EDF-74001E0DD545}"/>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686304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09CE2-B26D-5D4F-E3C6-B074A8266CFF}"/>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Learning Objectives</a:t>
            </a:r>
          </a:p>
        </p:txBody>
      </p:sp>
      <p:sp>
        <p:nvSpPr>
          <p:cNvPr id="4" name="Slide Number Placeholder 3">
            <a:extLst>
              <a:ext uri="{FF2B5EF4-FFF2-40B4-BE49-F238E27FC236}">
                <a16:creationId xmlns:a16="http://schemas.microsoft.com/office/drawing/2014/main" id="{26F89235-3591-9A53-C96D-BBB2D4B273AC}"/>
              </a:ext>
            </a:extLst>
          </p:cNvPr>
          <p:cNvSpPr>
            <a:spLocks noGrp="1"/>
          </p:cNvSpPr>
          <p:nvPr>
            <p:ph type="sldNum" sz="quarter" idx="4"/>
          </p:nvPr>
        </p:nvSpPr>
        <p:spPr/>
        <p:txBody>
          <a:bodyPr/>
          <a:lstStyle/>
          <a:p>
            <a:fld id="{682200FE-BE2F-0144-BAC4-0824AAEC1179}" type="slidenum">
              <a:rPr lang="en-US" smtClean="0"/>
              <a:pPr/>
              <a:t>6</a:t>
            </a:fld>
            <a:endParaRPr lang="en-US" dirty="0"/>
          </a:p>
        </p:txBody>
      </p:sp>
      <p:sp>
        <p:nvSpPr>
          <p:cNvPr id="5" name="Rectangle 1">
            <a:extLst>
              <a:ext uri="{FF2B5EF4-FFF2-40B4-BE49-F238E27FC236}">
                <a16:creationId xmlns:a16="http://schemas.microsoft.com/office/drawing/2014/main" id="{12F6D2C8-5736-3BCA-59EA-D758BC646534}"/>
              </a:ext>
            </a:extLst>
          </p:cNvPr>
          <p:cNvSpPr>
            <a:spLocks noGrp="1" noChangeArrowheads="1"/>
          </p:cNvSpPr>
          <p:nvPr>
            <p:ph idx="1"/>
          </p:nvPr>
        </p:nvSpPr>
        <p:spPr bwMode="auto">
          <a:xfrm>
            <a:off x="798286" y="2525752"/>
            <a:ext cx="96520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000" b="0" i="0" u="none" strike="noStrike" cap="none" normalizeH="0" baseline="0" dirty="0">
                <a:ln>
                  <a:noFill/>
                </a:ln>
                <a:solidFill>
                  <a:schemeClr val="tx1"/>
                </a:solidFill>
                <a:effectLst/>
                <a:latin typeface="Arial" panose="020B0604020202020204" pitchFamily="34" charset="0"/>
              </a:rPr>
              <a:t>Describe current healthcare IT priorities and challenges.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4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000" b="0" i="0" u="none" strike="noStrike" cap="none" normalizeH="0" baseline="0" dirty="0">
                <a:ln>
                  <a:noFill/>
                </a:ln>
                <a:solidFill>
                  <a:schemeClr val="tx1"/>
                </a:solidFill>
                <a:effectLst/>
                <a:latin typeface="Arial" panose="020B0604020202020204" pitchFamily="34" charset="0"/>
              </a:rPr>
              <a:t>Evaluate emerging technologies and their impact on lab operations.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4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000" b="0" i="0" u="none" strike="noStrike" cap="none" normalizeH="0" baseline="0" dirty="0">
                <a:ln>
                  <a:noFill/>
                </a:ln>
                <a:solidFill>
                  <a:schemeClr val="tx1"/>
                </a:solidFill>
                <a:effectLst/>
                <a:latin typeface="Arial" panose="020B0604020202020204" pitchFamily="34" charset="0"/>
              </a:rPr>
              <a:t>Identify strategies to strengthen IT-lab collaboration.</a:t>
            </a:r>
          </a:p>
        </p:txBody>
      </p:sp>
      <p:pic>
        <p:nvPicPr>
          <p:cNvPr id="7" name="Picture 6">
            <a:extLst>
              <a:ext uri="{FF2B5EF4-FFF2-40B4-BE49-F238E27FC236}">
                <a16:creationId xmlns:a16="http://schemas.microsoft.com/office/drawing/2014/main" id="{A1427318-167B-FE47-22B0-CC66151DA755}"/>
              </a:ext>
            </a:extLst>
          </p:cNvPr>
          <p:cNvPicPr>
            <a:picLocks noChangeAspect="1"/>
          </p:cNvPicPr>
          <p:nvPr/>
        </p:nvPicPr>
        <p:blipFill>
          <a:blip r:embed="rId3"/>
          <a:stretch>
            <a:fillRect/>
          </a:stretch>
        </p:blipFill>
        <p:spPr>
          <a:xfrm>
            <a:off x="10036691" y="2777235"/>
            <a:ext cx="6770688" cy="4513792"/>
          </a:xfrm>
          <a:prstGeom prst="rect">
            <a:avLst/>
          </a:prstGeom>
        </p:spPr>
      </p:pic>
      <p:pic>
        <p:nvPicPr>
          <p:cNvPr id="3" name="Picture 2">
            <a:extLst>
              <a:ext uri="{FF2B5EF4-FFF2-40B4-BE49-F238E27FC236}">
                <a16:creationId xmlns:a16="http://schemas.microsoft.com/office/drawing/2014/main" id="{171FADF0-65A4-7CF6-8091-DD05C1AE8AC9}"/>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3575025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B748-69C9-5DA2-3C26-80F577A98073}"/>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Why This Matters in 2026</a:t>
            </a:r>
          </a:p>
        </p:txBody>
      </p:sp>
      <p:sp>
        <p:nvSpPr>
          <p:cNvPr id="4" name="Slide Number Placeholder 3">
            <a:extLst>
              <a:ext uri="{FF2B5EF4-FFF2-40B4-BE49-F238E27FC236}">
                <a16:creationId xmlns:a16="http://schemas.microsoft.com/office/drawing/2014/main" id="{DCAAA1B0-9BBA-378B-5ED1-8684C124B74B}"/>
              </a:ext>
            </a:extLst>
          </p:cNvPr>
          <p:cNvSpPr>
            <a:spLocks noGrp="1"/>
          </p:cNvSpPr>
          <p:nvPr>
            <p:ph type="sldNum" sz="quarter" idx="4"/>
          </p:nvPr>
        </p:nvSpPr>
        <p:spPr/>
        <p:txBody>
          <a:bodyPr/>
          <a:lstStyle/>
          <a:p>
            <a:fld id="{682200FE-BE2F-0144-BAC4-0824AAEC1179}" type="slidenum">
              <a:rPr lang="en-US" smtClean="0"/>
              <a:pPr/>
              <a:t>7</a:t>
            </a:fld>
            <a:endParaRPr lang="en-US" dirty="0"/>
          </a:p>
        </p:txBody>
      </p:sp>
      <p:sp>
        <p:nvSpPr>
          <p:cNvPr id="5" name="Rectangle 1">
            <a:extLst>
              <a:ext uri="{FF2B5EF4-FFF2-40B4-BE49-F238E27FC236}">
                <a16:creationId xmlns:a16="http://schemas.microsoft.com/office/drawing/2014/main" id="{377E6DC7-E968-7EC2-23A0-0813FAE7D237}"/>
              </a:ext>
            </a:extLst>
          </p:cNvPr>
          <p:cNvSpPr>
            <a:spLocks noGrp="1" noChangeArrowheads="1"/>
          </p:cNvSpPr>
          <p:nvPr>
            <p:ph idx="1"/>
          </p:nvPr>
        </p:nvSpPr>
        <p:spPr bwMode="auto">
          <a:xfrm>
            <a:off x="1192471" y="1965178"/>
            <a:ext cx="12322604"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Increasing system complexity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Rising expectations for speed and accuracy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Staffing shortages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Cybersecurity threats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Pressure to modernize</a:t>
            </a:r>
          </a:p>
        </p:txBody>
      </p:sp>
      <p:pic>
        <p:nvPicPr>
          <p:cNvPr id="7" name="Picture 6">
            <a:extLst>
              <a:ext uri="{FF2B5EF4-FFF2-40B4-BE49-F238E27FC236}">
                <a16:creationId xmlns:a16="http://schemas.microsoft.com/office/drawing/2014/main" id="{316EA183-074E-D0BF-BD65-66825F26CB44}"/>
              </a:ext>
            </a:extLst>
          </p:cNvPr>
          <p:cNvPicPr>
            <a:picLocks noChangeAspect="1"/>
          </p:cNvPicPr>
          <p:nvPr/>
        </p:nvPicPr>
        <p:blipFill>
          <a:blip r:embed="rId3"/>
          <a:srcRect t="32722" b="31713"/>
          <a:stretch>
            <a:fillRect/>
          </a:stretch>
        </p:blipFill>
        <p:spPr>
          <a:xfrm>
            <a:off x="3216290" y="5784241"/>
            <a:ext cx="10912443" cy="2587375"/>
          </a:xfrm>
          <a:prstGeom prst="rect">
            <a:avLst/>
          </a:prstGeom>
        </p:spPr>
      </p:pic>
      <p:pic>
        <p:nvPicPr>
          <p:cNvPr id="3" name="Picture 2">
            <a:extLst>
              <a:ext uri="{FF2B5EF4-FFF2-40B4-BE49-F238E27FC236}">
                <a16:creationId xmlns:a16="http://schemas.microsoft.com/office/drawing/2014/main" id="{30209F58-8725-A7A2-2B8C-B76E474D970D}"/>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340073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F355E-AED0-126E-1A42-72D161001D86}"/>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Healthcare IT Priorities in 2026</a:t>
            </a:r>
          </a:p>
        </p:txBody>
      </p:sp>
      <p:sp>
        <p:nvSpPr>
          <p:cNvPr id="4" name="Slide Number Placeholder 3">
            <a:extLst>
              <a:ext uri="{FF2B5EF4-FFF2-40B4-BE49-F238E27FC236}">
                <a16:creationId xmlns:a16="http://schemas.microsoft.com/office/drawing/2014/main" id="{7C69C237-5A29-CEE7-58CF-E3907738E0C1}"/>
              </a:ext>
            </a:extLst>
          </p:cNvPr>
          <p:cNvSpPr>
            <a:spLocks noGrp="1"/>
          </p:cNvSpPr>
          <p:nvPr>
            <p:ph type="sldNum" sz="quarter" idx="4"/>
          </p:nvPr>
        </p:nvSpPr>
        <p:spPr/>
        <p:txBody>
          <a:bodyPr/>
          <a:lstStyle/>
          <a:p>
            <a:fld id="{682200FE-BE2F-0144-BAC4-0824AAEC1179}" type="slidenum">
              <a:rPr lang="en-US" smtClean="0"/>
              <a:pPr/>
              <a:t>8</a:t>
            </a:fld>
            <a:endParaRPr lang="en-US" dirty="0"/>
          </a:p>
        </p:txBody>
      </p:sp>
      <p:sp>
        <p:nvSpPr>
          <p:cNvPr id="5" name="Rectangle 1">
            <a:extLst>
              <a:ext uri="{FF2B5EF4-FFF2-40B4-BE49-F238E27FC236}">
                <a16:creationId xmlns:a16="http://schemas.microsoft.com/office/drawing/2014/main" id="{F5DA80BC-E751-B510-31C8-7BDA35966542}"/>
              </a:ext>
            </a:extLst>
          </p:cNvPr>
          <p:cNvSpPr>
            <a:spLocks noGrp="1" noChangeArrowheads="1"/>
          </p:cNvSpPr>
          <p:nvPr>
            <p:ph idx="1"/>
          </p:nvPr>
        </p:nvSpPr>
        <p:spPr bwMode="auto">
          <a:xfrm>
            <a:off x="1192471" y="2754728"/>
            <a:ext cx="6428363"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5400" b="0" i="0" u="none" strike="noStrike" cap="none" normalizeH="0" baseline="0" dirty="0">
                <a:ln>
                  <a:noFill/>
                </a:ln>
                <a:solidFill>
                  <a:schemeClr val="tx1"/>
                </a:solidFill>
                <a:effectLst/>
                <a:latin typeface="Arial" panose="020B0604020202020204" pitchFamily="34" charset="0"/>
              </a:rPr>
              <a:t>Interoperability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5400" b="0" i="0" u="none" strike="noStrike" cap="none" normalizeH="0" baseline="0" dirty="0">
                <a:ln>
                  <a:noFill/>
                </a:ln>
                <a:solidFill>
                  <a:schemeClr val="tx1"/>
                </a:solidFill>
                <a:effectLst/>
                <a:latin typeface="Arial" panose="020B0604020202020204" pitchFamily="34" charset="0"/>
              </a:rPr>
              <a:t>Data modernization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5400" b="0" i="0" u="none" strike="noStrike" cap="none" normalizeH="0" baseline="0" dirty="0">
                <a:ln>
                  <a:noFill/>
                </a:ln>
                <a:solidFill>
                  <a:schemeClr val="tx1"/>
                </a:solidFill>
                <a:effectLst/>
                <a:latin typeface="Arial" panose="020B0604020202020204" pitchFamily="34" charset="0"/>
              </a:rPr>
              <a:t>Cloud migration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5400" b="0" i="0" u="none" strike="noStrike" cap="none" normalizeH="0" baseline="0" dirty="0">
                <a:ln>
                  <a:noFill/>
                </a:ln>
                <a:solidFill>
                  <a:schemeClr val="tx1"/>
                </a:solidFill>
                <a:effectLst/>
                <a:latin typeface="Arial" panose="020B0604020202020204" pitchFamily="34" charset="0"/>
              </a:rPr>
              <a:t>Cybersecurity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5400" b="0" i="0" u="none" strike="noStrike" cap="none" normalizeH="0" baseline="0" dirty="0">
                <a:ln>
                  <a:noFill/>
                </a:ln>
                <a:solidFill>
                  <a:schemeClr val="tx1"/>
                </a:solidFill>
                <a:effectLst/>
                <a:latin typeface="Arial" panose="020B0604020202020204" pitchFamily="34" charset="0"/>
              </a:rPr>
              <a:t>Budget constraints</a:t>
            </a:r>
          </a:p>
        </p:txBody>
      </p:sp>
      <p:pic>
        <p:nvPicPr>
          <p:cNvPr id="9" name="Picture 8">
            <a:extLst>
              <a:ext uri="{FF2B5EF4-FFF2-40B4-BE49-F238E27FC236}">
                <a16:creationId xmlns:a16="http://schemas.microsoft.com/office/drawing/2014/main" id="{0774A397-23FF-DDA5-3939-7BAA9E7F534E}"/>
              </a:ext>
            </a:extLst>
          </p:cNvPr>
          <p:cNvPicPr>
            <a:picLocks noChangeAspect="1"/>
          </p:cNvPicPr>
          <p:nvPr/>
        </p:nvPicPr>
        <p:blipFill>
          <a:blip r:embed="rId3"/>
          <a:srcRect l="26536" t="9210" r="27035" b="25165"/>
          <a:stretch>
            <a:fillRect/>
          </a:stretch>
        </p:blipFill>
        <p:spPr>
          <a:xfrm>
            <a:off x="8672512" y="1950780"/>
            <a:ext cx="6792686" cy="6400801"/>
          </a:xfrm>
          <a:prstGeom prst="rect">
            <a:avLst/>
          </a:prstGeom>
        </p:spPr>
      </p:pic>
      <p:pic>
        <p:nvPicPr>
          <p:cNvPr id="3" name="Picture 2">
            <a:extLst>
              <a:ext uri="{FF2B5EF4-FFF2-40B4-BE49-F238E27FC236}">
                <a16:creationId xmlns:a16="http://schemas.microsoft.com/office/drawing/2014/main" id="{BD299522-C0BC-E1D0-6D16-CFF210942BC9}"/>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3390072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6B651-DA09-FD0E-E144-FAC3A108A3CC}"/>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IT Challenges Impacting the Lab</a:t>
            </a:r>
          </a:p>
        </p:txBody>
      </p:sp>
      <p:sp>
        <p:nvSpPr>
          <p:cNvPr id="4" name="Slide Number Placeholder 3">
            <a:extLst>
              <a:ext uri="{FF2B5EF4-FFF2-40B4-BE49-F238E27FC236}">
                <a16:creationId xmlns:a16="http://schemas.microsoft.com/office/drawing/2014/main" id="{BC146CCB-0F4D-AF3E-43CD-129D2AAE8C0F}"/>
              </a:ext>
            </a:extLst>
          </p:cNvPr>
          <p:cNvSpPr>
            <a:spLocks noGrp="1"/>
          </p:cNvSpPr>
          <p:nvPr>
            <p:ph type="sldNum" sz="quarter" idx="4"/>
          </p:nvPr>
        </p:nvSpPr>
        <p:spPr/>
        <p:txBody>
          <a:bodyPr/>
          <a:lstStyle/>
          <a:p>
            <a:fld id="{682200FE-BE2F-0144-BAC4-0824AAEC1179}" type="slidenum">
              <a:rPr lang="en-US" smtClean="0"/>
              <a:pPr/>
              <a:t>9</a:t>
            </a:fld>
            <a:endParaRPr lang="en-US" dirty="0"/>
          </a:p>
        </p:txBody>
      </p:sp>
      <p:sp>
        <p:nvSpPr>
          <p:cNvPr id="5" name="Rectangle 1">
            <a:extLst>
              <a:ext uri="{FF2B5EF4-FFF2-40B4-BE49-F238E27FC236}">
                <a16:creationId xmlns:a16="http://schemas.microsoft.com/office/drawing/2014/main" id="{1B11A085-F318-0920-71DD-8AB72E647A88}"/>
              </a:ext>
            </a:extLst>
          </p:cNvPr>
          <p:cNvSpPr>
            <a:spLocks noGrp="1" noChangeArrowheads="1"/>
          </p:cNvSpPr>
          <p:nvPr>
            <p:ph idx="1"/>
          </p:nvPr>
        </p:nvSpPr>
        <p:spPr bwMode="auto">
          <a:xfrm>
            <a:off x="9089947" y="2749001"/>
            <a:ext cx="7467109"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5400" b="0" i="0" u="none" strike="noStrike" cap="none" normalizeH="0" baseline="0" dirty="0">
                <a:ln>
                  <a:noFill/>
                </a:ln>
                <a:solidFill>
                  <a:schemeClr val="tx1"/>
                </a:solidFill>
                <a:effectLst/>
                <a:latin typeface="Arial" panose="020B0604020202020204" pitchFamily="34" charset="0"/>
              </a:rPr>
              <a:t>Fragmented systems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5400" b="0" i="0" u="none" strike="noStrike" cap="none" normalizeH="0" baseline="0" dirty="0">
                <a:ln>
                  <a:noFill/>
                </a:ln>
                <a:solidFill>
                  <a:schemeClr val="tx1"/>
                </a:solidFill>
                <a:effectLst/>
                <a:latin typeface="Arial" panose="020B0604020202020204" pitchFamily="34" charset="0"/>
              </a:rPr>
              <a:t>Middleware overload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5400" b="0" i="0" u="none" strike="noStrike" cap="none" normalizeH="0" baseline="0" dirty="0">
                <a:ln>
                  <a:noFill/>
                </a:ln>
                <a:solidFill>
                  <a:schemeClr val="tx1"/>
                </a:solidFill>
                <a:effectLst/>
                <a:latin typeface="Arial" panose="020B0604020202020204" pitchFamily="34" charset="0"/>
              </a:rPr>
              <a:t>Downtime and patches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5400" b="0" i="0" u="none" strike="noStrike" cap="none" normalizeH="0" baseline="0" dirty="0">
                <a:ln>
                  <a:noFill/>
                </a:ln>
                <a:solidFill>
                  <a:schemeClr val="tx1"/>
                </a:solidFill>
                <a:effectLst/>
                <a:latin typeface="Arial" panose="020B0604020202020204" pitchFamily="34" charset="0"/>
              </a:rPr>
              <a:t>Slow change‑control</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5400" b="0" i="0" u="none" strike="noStrike" cap="none" normalizeH="0" baseline="0" dirty="0">
                <a:ln>
                  <a:noFill/>
                </a:ln>
                <a:solidFill>
                  <a:schemeClr val="tx1"/>
                </a:solidFill>
                <a:effectLst/>
                <a:latin typeface="Arial" panose="020B0604020202020204" pitchFamily="34" charset="0"/>
              </a:rPr>
              <a:t>Limited IT staffing</a:t>
            </a:r>
          </a:p>
        </p:txBody>
      </p:sp>
      <p:pic>
        <p:nvPicPr>
          <p:cNvPr id="9" name="Picture 8">
            <a:extLst>
              <a:ext uri="{FF2B5EF4-FFF2-40B4-BE49-F238E27FC236}">
                <a16:creationId xmlns:a16="http://schemas.microsoft.com/office/drawing/2014/main" id="{3A8D8EA8-A103-2DD7-B0CF-0E9ACBE4154A}"/>
              </a:ext>
            </a:extLst>
          </p:cNvPr>
          <p:cNvPicPr>
            <a:picLocks noChangeAspect="1"/>
          </p:cNvPicPr>
          <p:nvPr/>
        </p:nvPicPr>
        <p:blipFill>
          <a:blip r:embed="rId3"/>
          <a:stretch>
            <a:fillRect/>
          </a:stretch>
        </p:blipFill>
        <p:spPr>
          <a:xfrm>
            <a:off x="275002" y="2073491"/>
            <a:ext cx="8397510" cy="5598339"/>
          </a:xfrm>
          <a:prstGeom prst="ellipse">
            <a:avLst/>
          </a:prstGeom>
          <a:ln>
            <a:noFill/>
          </a:ln>
          <a:effectLst>
            <a:softEdge rad="112500"/>
          </a:effectLst>
        </p:spPr>
      </p:pic>
      <p:pic>
        <p:nvPicPr>
          <p:cNvPr id="3" name="Picture 2">
            <a:extLst>
              <a:ext uri="{FF2B5EF4-FFF2-40B4-BE49-F238E27FC236}">
                <a16:creationId xmlns:a16="http://schemas.microsoft.com/office/drawing/2014/main" id="{1126A55B-E04D-6F33-0A2B-0CCB628F7AA9}"/>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1404056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E334-E191-7FDF-E5B1-EAAA41E96F8D}"/>
              </a:ext>
            </a:extLst>
          </p:cNvPr>
          <p:cNvSpPr>
            <a:spLocks noGrp="1"/>
          </p:cNvSpPr>
          <p:nvPr>
            <p:ph type="title"/>
          </p:nvPr>
        </p:nvSpPr>
        <p:spPr/>
        <p:txBody>
          <a:bodyPr/>
          <a:lstStyle/>
          <a:p>
            <a:r>
              <a:rPr lang="en-US" dirty="0"/>
              <a:t>A Day in the Life of the Lab</a:t>
            </a:r>
          </a:p>
        </p:txBody>
      </p:sp>
      <p:sp>
        <p:nvSpPr>
          <p:cNvPr id="3" name="Content Placeholder 2">
            <a:extLst>
              <a:ext uri="{FF2B5EF4-FFF2-40B4-BE49-F238E27FC236}">
                <a16:creationId xmlns:a16="http://schemas.microsoft.com/office/drawing/2014/main" id="{30714A8A-47BF-BFC0-6C85-FF304880F41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A8AD918-6B5A-9A85-FF32-E04F3CECAE83}"/>
              </a:ext>
            </a:extLst>
          </p:cNvPr>
          <p:cNvSpPr>
            <a:spLocks noGrp="1"/>
          </p:cNvSpPr>
          <p:nvPr>
            <p:ph type="sldNum" sz="quarter" idx="4"/>
          </p:nvPr>
        </p:nvSpPr>
        <p:spPr/>
        <p:txBody>
          <a:bodyPr/>
          <a:lstStyle/>
          <a:p>
            <a:fld id="{682200FE-BE2F-0144-BAC4-0824AAEC1179}" type="slidenum">
              <a:rPr lang="en-US" smtClean="0"/>
              <a:pPr/>
              <a:t>10</a:t>
            </a:fld>
            <a:endParaRPr lang="en-US" dirty="0"/>
          </a:p>
        </p:txBody>
      </p:sp>
      <p:pic>
        <p:nvPicPr>
          <p:cNvPr id="6" name="Picture 5">
            <a:extLst>
              <a:ext uri="{FF2B5EF4-FFF2-40B4-BE49-F238E27FC236}">
                <a16:creationId xmlns:a16="http://schemas.microsoft.com/office/drawing/2014/main" id="{F3008ED4-6DB6-EFC9-E0BE-2482F2E8081F}"/>
              </a:ext>
            </a:extLst>
          </p:cNvPr>
          <p:cNvPicPr>
            <a:picLocks noChangeAspect="1"/>
          </p:cNvPicPr>
          <p:nvPr/>
        </p:nvPicPr>
        <p:blipFill>
          <a:blip r:embed="rId3"/>
          <a:srcRect t="24240" b="30820"/>
          <a:stretch>
            <a:fillRect/>
          </a:stretch>
        </p:blipFill>
        <p:spPr>
          <a:xfrm>
            <a:off x="1357312" y="2454502"/>
            <a:ext cx="14630400" cy="4383314"/>
          </a:xfrm>
          <a:prstGeom prst="rect">
            <a:avLst/>
          </a:prstGeom>
        </p:spPr>
      </p:pic>
      <p:pic>
        <p:nvPicPr>
          <p:cNvPr id="5" name="Picture 4">
            <a:extLst>
              <a:ext uri="{FF2B5EF4-FFF2-40B4-BE49-F238E27FC236}">
                <a16:creationId xmlns:a16="http://schemas.microsoft.com/office/drawing/2014/main" id="{361BCE17-57BA-8E31-FAB9-5EDA38A51789}"/>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1640892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D3C70-1509-6AE5-7B8F-892E2A7E343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Case Example: Interface Lag</a:t>
            </a:r>
          </a:p>
        </p:txBody>
      </p:sp>
      <p:pic>
        <p:nvPicPr>
          <p:cNvPr id="6" name="Content Placeholder 5">
            <a:extLst>
              <a:ext uri="{FF2B5EF4-FFF2-40B4-BE49-F238E27FC236}">
                <a16:creationId xmlns:a16="http://schemas.microsoft.com/office/drawing/2014/main" id="{2EC27195-AF89-6149-A3E2-2B05388E47FA}"/>
              </a:ext>
            </a:extLst>
          </p:cNvPr>
          <p:cNvPicPr>
            <a:picLocks noGrp="1" noChangeAspect="1"/>
          </p:cNvPicPr>
          <p:nvPr>
            <p:ph idx="1"/>
          </p:nvPr>
        </p:nvPicPr>
        <p:blipFill>
          <a:blip r:embed="rId3"/>
          <a:srcRect t="11268" b="19341"/>
          <a:stretch>
            <a:fillRect/>
          </a:stretch>
        </p:blipFill>
        <p:spPr>
          <a:xfrm>
            <a:off x="2189221" y="1988457"/>
            <a:ext cx="12966581" cy="5998509"/>
          </a:xfrm>
          <a:prstGeom prst="rect">
            <a:avLst/>
          </a:prstGeom>
          <a:ln>
            <a:noFill/>
          </a:ln>
          <a:effectLst>
            <a:softEdge rad="112500"/>
          </a:effectLst>
        </p:spPr>
      </p:pic>
      <p:sp>
        <p:nvSpPr>
          <p:cNvPr id="4" name="Slide Number Placeholder 3">
            <a:extLst>
              <a:ext uri="{FF2B5EF4-FFF2-40B4-BE49-F238E27FC236}">
                <a16:creationId xmlns:a16="http://schemas.microsoft.com/office/drawing/2014/main" id="{1A34CFB8-0412-82D3-8628-AC3ED9898C51}"/>
              </a:ext>
            </a:extLst>
          </p:cNvPr>
          <p:cNvSpPr>
            <a:spLocks noGrp="1"/>
          </p:cNvSpPr>
          <p:nvPr>
            <p:ph type="sldNum" sz="quarter" idx="4"/>
          </p:nvPr>
        </p:nvSpPr>
        <p:spPr/>
        <p:txBody>
          <a:bodyPr/>
          <a:lstStyle/>
          <a:p>
            <a:fld id="{682200FE-BE2F-0144-BAC4-0824AAEC1179}" type="slidenum">
              <a:rPr lang="en-US" smtClean="0"/>
              <a:pPr/>
              <a:t>11</a:t>
            </a:fld>
            <a:endParaRPr lang="en-US" dirty="0"/>
          </a:p>
        </p:txBody>
      </p:sp>
      <p:pic>
        <p:nvPicPr>
          <p:cNvPr id="3" name="Picture 2">
            <a:extLst>
              <a:ext uri="{FF2B5EF4-FFF2-40B4-BE49-F238E27FC236}">
                <a16:creationId xmlns:a16="http://schemas.microsoft.com/office/drawing/2014/main" id="{5E7EBA30-2E88-8933-8B6F-76473996D492}"/>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1057510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FBD7F-F6B2-4C2A-3E3F-AB06A7B9D736}"/>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Automation in 2026</a:t>
            </a:r>
          </a:p>
        </p:txBody>
      </p:sp>
      <p:sp>
        <p:nvSpPr>
          <p:cNvPr id="4" name="Slide Number Placeholder 3">
            <a:extLst>
              <a:ext uri="{FF2B5EF4-FFF2-40B4-BE49-F238E27FC236}">
                <a16:creationId xmlns:a16="http://schemas.microsoft.com/office/drawing/2014/main" id="{C5AF18DF-442C-D347-2DC4-C164EAD599A3}"/>
              </a:ext>
            </a:extLst>
          </p:cNvPr>
          <p:cNvSpPr>
            <a:spLocks noGrp="1"/>
          </p:cNvSpPr>
          <p:nvPr>
            <p:ph type="sldNum" sz="quarter" idx="4"/>
          </p:nvPr>
        </p:nvSpPr>
        <p:spPr/>
        <p:txBody>
          <a:bodyPr/>
          <a:lstStyle/>
          <a:p>
            <a:fld id="{682200FE-BE2F-0144-BAC4-0824AAEC1179}" type="slidenum">
              <a:rPr lang="en-US" smtClean="0"/>
              <a:pPr/>
              <a:t>12</a:t>
            </a:fld>
            <a:endParaRPr lang="en-US" dirty="0"/>
          </a:p>
        </p:txBody>
      </p:sp>
      <p:sp>
        <p:nvSpPr>
          <p:cNvPr id="5" name="Rectangle 1">
            <a:extLst>
              <a:ext uri="{FF2B5EF4-FFF2-40B4-BE49-F238E27FC236}">
                <a16:creationId xmlns:a16="http://schemas.microsoft.com/office/drawing/2014/main" id="{1EA77383-1EC0-44FC-F3C8-DE7C7992737E}"/>
              </a:ext>
            </a:extLst>
          </p:cNvPr>
          <p:cNvSpPr>
            <a:spLocks noGrp="1" noChangeArrowheads="1"/>
          </p:cNvSpPr>
          <p:nvPr>
            <p:ph idx="1"/>
          </p:nvPr>
        </p:nvSpPr>
        <p:spPr bwMode="auto">
          <a:xfrm>
            <a:off x="1192471" y="2985561"/>
            <a:ext cx="7930376"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Total lab automation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Automated routing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Digital morphology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Automated QC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Robotics in micro/chemistry</a:t>
            </a:r>
          </a:p>
        </p:txBody>
      </p:sp>
      <p:pic>
        <p:nvPicPr>
          <p:cNvPr id="7" name="Picture 6">
            <a:extLst>
              <a:ext uri="{FF2B5EF4-FFF2-40B4-BE49-F238E27FC236}">
                <a16:creationId xmlns:a16="http://schemas.microsoft.com/office/drawing/2014/main" id="{0032D934-6585-01E0-1402-14D8CFF99460}"/>
              </a:ext>
            </a:extLst>
          </p:cNvPr>
          <p:cNvPicPr>
            <a:picLocks noChangeAspect="1"/>
          </p:cNvPicPr>
          <p:nvPr/>
        </p:nvPicPr>
        <p:blipFill>
          <a:blip r:embed="rId3"/>
          <a:stretch>
            <a:fillRect/>
          </a:stretch>
        </p:blipFill>
        <p:spPr>
          <a:xfrm>
            <a:off x="10484952" y="2992812"/>
            <a:ext cx="5667602" cy="3778401"/>
          </a:xfrm>
          <a:prstGeom prst="rect">
            <a:avLst/>
          </a:prstGeom>
        </p:spPr>
      </p:pic>
      <p:pic>
        <p:nvPicPr>
          <p:cNvPr id="3" name="Picture 2">
            <a:extLst>
              <a:ext uri="{FF2B5EF4-FFF2-40B4-BE49-F238E27FC236}">
                <a16:creationId xmlns:a16="http://schemas.microsoft.com/office/drawing/2014/main" id="{14DE95C2-8CF8-1E0A-2430-017C375BC655}"/>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1204682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5AF2A-D4CA-3F19-C182-FC34109CA0C1}"/>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AI in the Modern Lab</a:t>
            </a:r>
          </a:p>
        </p:txBody>
      </p:sp>
      <p:sp>
        <p:nvSpPr>
          <p:cNvPr id="4" name="Slide Number Placeholder 3">
            <a:extLst>
              <a:ext uri="{FF2B5EF4-FFF2-40B4-BE49-F238E27FC236}">
                <a16:creationId xmlns:a16="http://schemas.microsoft.com/office/drawing/2014/main" id="{897BE8C5-95ED-9F74-82C0-1AF27AA2C4F6}"/>
              </a:ext>
            </a:extLst>
          </p:cNvPr>
          <p:cNvSpPr>
            <a:spLocks noGrp="1"/>
          </p:cNvSpPr>
          <p:nvPr>
            <p:ph type="sldNum" sz="quarter" idx="4"/>
          </p:nvPr>
        </p:nvSpPr>
        <p:spPr/>
        <p:txBody>
          <a:bodyPr/>
          <a:lstStyle/>
          <a:p>
            <a:fld id="{682200FE-BE2F-0144-BAC4-0824AAEC1179}" type="slidenum">
              <a:rPr lang="en-US" smtClean="0"/>
              <a:pPr/>
              <a:t>13</a:t>
            </a:fld>
            <a:endParaRPr lang="en-US" dirty="0"/>
          </a:p>
        </p:txBody>
      </p:sp>
      <p:sp>
        <p:nvSpPr>
          <p:cNvPr id="5" name="Rectangle 1">
            <a:extLst>
              <a:ext uri="{FF2B5EF4-FFF2-40B4-BE49-F238E27FC236}">
                <a16:creationId xmlns:a16="http://schemas.microsoft.com/office/drawing/2014/main" id="{3EF90172-8DB2-C418-0A0D-9D091B420263}"/>
              </a:ext>
            </a:extLst>
          </p:cNvPr>
          <p:cNvSpPr>
            <a:spLocks noGrp="1" noChangeArrowheads="1"/>
          </p:cNvSpPr>
          <p:nvPr>
            <p:ph idx="1"/>
          </p:nvPr>
        </p:nvSpPr>
        <p:spPr bwMode="auto">
          <a:xfrm>
            <a:off x="9930980" y="2985561"/>
            <a:ext cx="622157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AI‑assisted validation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Predictive QC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Reflex optimization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Pattern recognition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Workload balancing</a:t>
            </a:r>
          </a:p>
        </p:txBody>
      </p:sp>
      <p:pic>
        <p:nvPicPr>
          <p:cNvPr id="7" name="Picture 6">
            <a:extLst>
              <a:ext uri="{FF2B5EF4-FFF2-40B4-BE49-F238E27FC236}">
                <a16:creationId xmlns:a16="http://schemas.microsoft.com/office/drawing/2014/main" id="{D7D0ADCE-61B9-DAF4-D2B6-7B88178C2C91}"/>
              </a:ext>
            </a:extLst>
          </p:cNvPr>
          <p:cNvPicPr>
            <a:picLocks noChangeAspect="1"/>
          </p:cNvPicPr>
          <p:nvPr/>
        </p:nvPicPr>
        <p:blipFill>
          <a:blip r:embed="rId3"/>
          <a:srcRect l="10456" t="16441" r="9126" b="18540"/>
          <a:stretch>
            <a:fillRect/>
          </a:stretch>
        </p:blipFill>
        <p:spPr>
          <a:xfrm>
            <a:off x="948906" y="2173858"/>
            <a:ext cx="7297947" cy="5900468"/>
          </a:xfrm>
          <a:prstGeom prst="rect">
            <a:avLst/>
          </a:prstGeom>
        </p:spPr>
      </p:pic>
      <p:pic>
        <p:nvPicPr>
          <p:cNvPr id="8" name="Picture 7">
            <a:extLst>
              <a:ext uri="{FF2B5EF4-FFF2-40B4-BE49-F238E27FC236}">
                <a16:creationId xmlns:a16="http://schemas.microsoft.com/office/drawing/2014/main" id="{1156CF4D-6930-2A71-3E99-D4A91C15CC1C}"/>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1856991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545D3-AC68-C24A-D1F1-4303EA6C1BB3}"/>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The Connected Laboratory</a:t>
            </a:r>
          </a:p>
        </p:txBody>
      </p:sp>
      <p:sp>
        <p:nvSpPr>
          <p:cNvPr id="4" name="Slide Number Placeholder 3">
            <a:extLst>
              <a:ext uri="{FF2B5EF4-FFF2-40B4-BE49-F238E27FC236}">
                <a16:creationId xmlns:a16="http://schemas.microsoft.com/office/drawing/2014/main" id="{6E526985-C666-6555-471F-F25C0634702C}"/>
              </a:ext>
            </a:extLst>
          </p:cNvPr>
          <p:cNvSpPr>
            <a:spLocks noGrp="1"/>
          </p:cNvSpPr>
          <p:nvPr>
            <p:ph type="sldNum" sz="quarter" idx="4"/>
          </p:nvPr>
        </p:nvSpPr>
        <p:spPr/>
        <p:txBody>
          <a:bodyPr/>
          <a:lstStyle/>
          <a:p>
            <a:fld id="{682200FE-BE2F-0144-BAC4-0824AAEC1179}" type="slidenum">
              <a:rPr lang="en-US" smtClean="0"/>
              <a:pPr/>
              <a:t>14</a:t>
            </a:fld>
            <a:endParaRPr lang="en-US" dirty="0"/>
          </a:p>
        </p:txBody>
      </p:sp>
      <p:sp>
        <p:nvSpPr>
          <p:cNvPr id="5" name="Rectangle 1">
            <a:extLst>
              <a:ext uri="{FF2B5EF4-FFF2-40B4-BE49-F238E27FC236}">
                <a16:creationId xmlns:a16="http://schemas.microsoft.com/office/drawing/2014/main" id="{BFE4728F-8B9D-E6CA-F029-59B4D78D0C68}"/>
              </a:ext>
            </a:extLst>
          </p:cNvPr>
          <p:cNvSpPr>
            <a:spLocks noGrp="1" noChangeArrowheads="1"/>
          </p:cNvSpPr>
          <p:nvPr>
            <p:ph idx="1"/>
          </p:nvPr>
        </p:nvSpPr>
        <p:spPr bwMode="auto">
          <a:xfrm>
            <a:off x="1192471" y="2985561"/>
            <a:ext cx="8068234"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HL7</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LIS ↔ EHR ↔ Public health</a:t>
            </a:r>
          </a:p>
          <a:p>
            <a:pPr marL="0" indent="0" defTabSz="914400" eaLnBrk="0" fontAlgn="base" hangingPunct="0">
              <a:lnSpc>
                <a:spcPct val="100000"/>
              </a:lnSpc>
              <a:spcBef>
                <a:spcPct val="0"/>
              </a:spcBef>
              <a:spcAft>
                <a:spcPct val="0"/>
              </a:spcAft>
              <a:buFontTx/>
              <a:buChar char="•"/>
            </a:pPr>
            <a:r>
              <a:rPr lang="en-US" altLang="en-US" sz="4800" dirty="0">
                <a:latin typeface="Arial" panose="020B0604020202020204" pitchFamily="34" charset="0"/>
              </a:rPr>
              <a:t>Real‑time data</a:t>
            </a:r>
          </a:p>
          <a:p>
            <a:pPr marL="0" lvl="0" indent="0" defTabSz="914400" eaLnBrk="0" fontAlgn="base" hangingPunct="0">
              <a:lnSpc>
                <a:spcPct val="100000"/>
              </a:lnSpc>
              <a:spcBef>
                <a:spcPct val="0"/>
              </a:spcBef>
              <a:spcAft>
                <a:spcPct val="0"/>
              </a:spcAft>
              <a:buFontTx/>
              <a:buChar char="•"/>
            </a:pPr>
            <a:r>
              <a:rPr lang="en-US" altLang="en-US" sz="4800" dirty="0">
                <a:latin typeface="Arial" panose="020B0604020202020204" pitchFamily="34" charset="0"/>
              </a:rPr>
              <a:t>Fewer </a:t>
            </a:r>
            <a:r>
              <a:rPr kumimoji="0" lang="en-US" altLang="en-US" sz="4800" b="0" i="0" u="none" strike="noStrike" cap="none" normalizeH="0" baseline="0" dirty="0">
                <a:ln>
                  <a:noFill/>
                </a:ln>
                <a:solidFill>
                  <a:schemeClr val="tx1"/>
                </a:solidFill>
                <a:effectLst/>
                <a:latin typeface="Arial" panose="020B0604020202020204" pitchFamily="34" charset="0"/>
              </a:rPr>
              <a:t>manual steps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Better visibility</a:t>
            </a:r>
          </a:p>
        </p:txBody>
      </p:sp>
      <p:pic>
        <p:nvPicPr>
          <p:cNvPr id="7" name="Picture 6">
            <a:extLst>
              <a:ext uri="{FF2B5EF4-FFF2-40B4-BE49-F238E27FC236}">
                <a16:creationId xmlns:a16="http://schemas.microsoft.com/office/drawing/2014/main" id="{C6AC195E-3CA7-5EF4-EAFC-850D9401B8E4}"/>
              </a:ext>
            </a:extLst>
          </p:cNvPr>
          <p:cNvPicPr>
            <a:picLocks noChangeAspect="1"/>
          </p:cNvPicPr>
          <p:nvPr/>
        </p:nvPicPr>
        <p:blipFill>
          <a:blip r:embed="rId3"/>
          <a:stretch>
            <a:fillRect/>
          </a:stretch>
        </p:blipFill>
        <p:spPr>
          <a:xfrm>
            <a:off x="8934110" y="2385039"/>
            <a:ext cx="7480042" cy="4986695"/>
          </a:xfrm>
          <a:prstGeom prst="ellipse">
            <a:avLst/>
          </a:prstGeom>
          <a:ln>
            <a:noFill/>
          </a:ln>
          <a:effectLst>
            <a:softEdge rad="112500"/>
          </a:effectLst>
        </p:spPr>
      </p:pic>
      <p:pic>
        <p:nvPicPr>
          <p:cNvPr id="8" name="Picture 7">
            <a:extLst>
              <a:ext uri="{FF2B5EF4-FFF2-40B4-BE49-F238E27FC236}">
                <a16:creationId xmlns:a16="http://schemas.microsoft.com/office/drawing/2014/main" id="{9295AD38-0CE2-8D9F-18F7-5D62F5007261}"/>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469886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7F30F-0DC2-F878-5260-ECAAC7A6EA3E}"/>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Data‑Driven Operations</a:t>
            </a:r>
          </a:p>
        </p:txBody>
      </p:sp>
      <p:sp>
        <p:nvSpPr>
          <p:cNvPr id="4" name="Slide Number Placeholder 3">
            <a:extLst>
              <a:ext uri="{FF2B5EF4-FFF2-40B4-BE49-F238E27FC236}">
                <a16:creationId xmlns:a16="http://schemas.microsoft.com/office/drawing/2014/main" id="{CDCD8589-CA6F-AECD-27B6-D088B10F9C39}"/>
              </a:ext>
            </a:extLst>
          </p:cNvPr>
          <p:cNvSpPr>
            <a:spLocks noGrp="1"/>
          </p:cNvSpPr>
          <p:nvPr>
            <p:ph type="sldNum" sz="quarter" idx="4"/>
          </p:nvPr>
        </p:nvSpPr>
        <p:spPr/>
        <p:txBody>
          <a:bodyPr/>
          <a:lstStyle/>
          <a:p>
            <a:fld id="{682200FE-BE2F-0144-BAC4-0824AAEC1179}" type="slidenum">
              <a:rPr lang="en-US" smtClean="0"/>
              <a:pPr/>
              <a:t>15</a:t>
            </a:fld>
            <a:endParaRPr lang="en-US" dirty="0"/>
          </a:p>
        </p:txBody>
      </p:sp>
      <p:sp>
        <p:nvSpPr>
          <p:cNvPr id="5" name="Rectangle 1">
            <a:extLst>
              <a:ext uri="{FF2B5EF4-FFF2-40B4-BE49-F238E27FC236}">
                <a16:creationId xmlns:a16="http://schemas.microsoft.com/office/drawing/2014/main" id="{BFC9BCC9-AF5E-5721-BCFD-24D306EE01B7}"/>
              </a:ext>
            </a:extLst>
          </p:cNvPr>
          <p:cNvSpPr>
            <a:spLocks noGrp="1" noChangeArrowheads="1"/>
          </p:cNvSpPr>
          <p:nvPr>
            <p:ph idx="1"/>
          </p:nvPr>
        </p:nvSpPr>
        <p:spPr bwMode="auto">
          <a:xfrm>
            <a:off x="1192471" y="2985561"/>
            <a:ext cx="6051657"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TAT dashboards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Error monitoring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Instrument utilization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Staffing predictions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dirty="0">
                <a:ln>
                  <a:noFill/>
                </a:ln>
                <a:solidFill>
                  <a:schemeClr val="tx1"/>
                </a:solidFill>
                <a:effectLst/>
                <a:latin typeface="Arial" panose="020B0604020202020204" pitchFamily="34" charset="0"/>
              </a:rPr>
              <a:t>Quality insights</a:t>
            </a:r>
          </a:p>
        </p:txBody>
      </p:sp>
      <p:pic>
        <p:nvPicPr>
          <p:cNvPr id="9" name="Picture 8">
            <a:extLst>
              <a:ext uri="{FF2B5EF4-FFF2-40B4-BE49-F238E27FC236}">
                <a16:creationId xmlns:a16="http://schemas.microsoft.com/office/drawing/2014/main" id="{389E567C-8F8A-2D0D-E479-D2470A667EC8}"/>
              </a:ext>
            </a:extLst>
          </p:cNvPr>
          <p:cNvPicPr>
            <a:picLocks noChangeAspect="1"/>
          </p:cNvPicPr>
          <p:nvPr/>
        </p:nvPicPr>
        <p:blipFill>
          <a:blip r:embed="rId3"/>
          <a:stretch>
            <a:fillRect/>
          </a:stretch>
        </p:blipFill>
        <p:spPr>
          <a:xfrm>
            <a:off x="7464638" y="1764140"/>
            <a:ext cx="9342741" cy="6228494"/>
          </a:xfrm>
          <a:prstGeom prst="rect">
            <a:avLst/>
          </a:prstGeom>
        </p:spPr>
      </p:pic>
      <p:pic>
        <p:nvPicPr>
          <p:cNvPr id="10" name="Picture 9">
            <a:extLst>
              <a:ext uri="{FF2B5EF4-FFF2-40B4-BE49-F238E27FC236}">
                <a16:creationId xmlns:a16="http://schemas.microsoft.com/office/drawing/2014/main" id="{BE0350D7-D71B-197F-25EA-C448FB72C597}"/>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4101686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B2E1A-C6E6-BC00-E723-FBF3CDC70E88}"/>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Cybersecurity Threats</a:t>
            </a:r>
          </a:p>
        </p:txBody>
      </p:sp>
      <p:sp>
        <p:nvSpPr>
          <p:cNvPr id="4" name="Slide Number Placeholder 3">
            <a:extLst>
              <a:ext uri="{FF2B5EF4-FFF2-40B4-BE49-F238E27FC236}">
                <a16:creationId xmlns:a16="http://schemas.microsoft.com/office/drawing/2014/main" id="{23519154-D2A3-B1C7-3216-50EFA3DC6C5C}"/>
              </a:ext>
            </a:extLst>
          </p:cNvPr>
          <p:cNvSpPr>
            <a:spLocks noGrp="1"/>
          </p:cNvSpPr>
          <p:nvPr>
            <p:ph type="sldNum" sz="quarter" idx="4"/>
          </p:nvPr>
        </p:nvSpPr>
        <p:spPr/>
        <p:txBody>
          <a:bodyPr/>
          <a:lstStyle/>
          <a:p>
            <a:fld id="{682200FE-BE2F-0144-BAC4-0824AAEC1179}" type="slidenum">
              <a:rPr lang="en-US" smtClean="0"/>
              <a:pPr/>
              <a:t>16</a:t>
            </a:fld>
            <a:endParaRPr lang="en-US" dirty="0"/>
          </a:p>
        </p:txBody>
      </p:sp>
      <p:sp>
        <p:nvSpPr>
          <p:cNvPr id="5" name="Rectangle 1">
            <a:extLst>
              <a:ext uri="{FF2B5EF4-FFF2-40B4-BE49-F238E27FC236}">
                <a16:creationId xmlns:a16="http://schemas.microsoft.com/office/drawing/2014/main" id="{309C4DB9-8E10-9E06-1D3F-2446A9969BB1}"/>
              </a:ext>
            </a:extLst>
          </p:cNvPr>
          <p:cNvSpPr>
            <a:spLocks noGrp="1" noChangeArrowheads="1"/>
          </p:cNvSpPr>
          <p:nvPr>
            <p:ph idx="1"/>
          </p:nvPr>
        </p:nvSpPr>
        <p:spPr bwMode="auto">
          <a:xfrm>
            <a:off x="9472906" y="2985561"/>
            <a:ext cx="6679649"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Ransomware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Vulnerable instruments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Downtime risks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Data integrity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Regulatory impact</a:t>
            </a:r>
          </a:p>
        </p:txBody>
      </p:sp>
      <p:pic>
        <p:nvPicPr>
          <p:cNvPr id="7" name="Picture 6">
            <a:extLst>
              <a:ext uri="{FF2B5EF4-FFF2-40B4-BE49-F238E27FC236}">
                <a16:creationId xmlns:a16="http://schemas.microsoft.com/office/drawing/2014/main" id="{0EF6B3D7-C924-EBD4-1D90-D9A32026A30A}"/>
              </a:ext>
            </a:extLst>
          </p:cNvPr>
          <p:cNvPicPr>
            <a:picLocks noChangeAspect="1"/>
          </p:cNvPicPr>
          <p:nvPr/>
        </p:nvPicPr>
        <p:blipFill>
          <a:blip r:embed="rId3"/>
          <a:stretch>
            <a:fillRect/>
          </a:stretch>
        </p:blipFill>
        <p:spPr>
          <a:xfrm>
            <a:off x="520065" y="2160904"/>
            <a:ext cx="8152447" cy="5434965"/>
          </a:xfrm>
          <a:prstGeom prst="rect">
            <a:avLst/>
          </a:prstGeom>
          <a:ln>
            <a:noFill/>
          </a:ln>
          <a:effectLst>
            <a:softEdge rad="112500"/>
          </a:effectLst>
        </p:spPr>
      </p:pic>
      <p:pic>
        <p:nvPicPr>
          <p:cNvPr id="8" name="Picture 7">
            <a:extLst>
              <a:ext uri="{FF2B5EF4-FFF2-40B4-BE49-F238E27FC236}">
                <a16:creationId xmlns:a16="http://schemas.microsoft.com/office/drawing/2014/main" id="{E0453A0A-7543-0696-5218-B34108F10FFE}"/>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3465464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51824-51E9-0704-C91E-836B0059130A}"/>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When IT Fails</a:t>
            </a:r>
          </a:p>
        </p:txBody>
      </p:sp>
      <p:sp>
        <p:nvSpPr>
          <p:cNvPr id="4" name="Slide Number Placeholder 3">
            <a:extLst>
              <a:ext uri="{FF2B5EF4-FFF2-40B4-BE49-F238E27FC236}">
                <a16:creationId xmlns:a16="http://schemas.microsoft.com/office/drawing/2014/main" id="{127B14D1-11DA-A91D-2405-9FB4FB83BBE7}"/>
              </a:ext>
            </a:extLst>
          </p:cNvPr>
          <p:cNvSpPr>
            <a:spLocks noGrp="1"/>
          </p:cNvSpPr>
          <p:nvPr>
            <p:ph type="sldNum" sz="quarter" idx="4"/>
          </p:nvPr>
        </p:nvSpPr>
        <p:spPr/>
        <p:txBody>
          <a:bodyPr/>
          <a:lstStyle/>
          <a:p>
            <a:fld id="{682200FE-BE2F-0144-BAC4-0824AAEC1179}" type="slidenum">
              <a:rPr lang="en-US" smtClean="0"/>
              <a:pPr/>
              <a:t>17</a:t>
            </a:fld>
            <a:endParaRPr lang="en-US" dirty="0"/>
          </a:p>
        </p:txBody>
      </p:sp>
      <p:pic>
        <p:nvPicPr>
          <p:cNvPr id="5" name="Picture 4">
            <a:extLst>
              <a:ext uri="{FF2B5EF4-FFF2-40B4-BE49-F238E27FC236}">
                <a16:creationId xmlns:a16="http://schemas.microsoft.com/office/drawing/2014/main" id="{71E241EC-51F2-BC52-0495-B6A38F420CB2}"/>
              </a:ext>
            </a:extLst>
          </p:cNvPr>
          <p:cNvPicPr>
            <a:picLocks noChangeAspect="1"/>
          </p:cNvPicPr>
          <p:nvPr/>
        </p:nvPicPr>
        <p:blipFill>
          <a:blip r:embed="rId3"/>
          <a:stretch>
            <a:fillRect/>
          </a:stretch>
        </p:blipFill>
        <p:spPr>
          <a:xfrm>
            <a:off x="0" y="8523874"/>
            <a:ext cx="17345025" cy="1232901"/>
          </a:xfrm>
          <a:prstGeom prst="rect">
            <a:avLst/>
          </a:prstGeom>
        </p:spPr>
      </p:pic>
      <p:sp>
        <p:nvSpPr>
          <p:cNvPr id="6" name="Rectangle 1">
            <a:extLst>
              <a:ext uri="{FF2B5EF4-FFF2-40B4-BE49-F238E27FC236}">
                <a16:creationId xmlns:a16="http://schemas.microsoft.com/office/drawing/2014/main" id="{3F17D73D-C7E6-B7A4-4992-52EBE8D0C677}"/>
              </a:ext>
            </a:extLst>
          </p:cNvPr>
          <p:cNvSpPr>
            <a:spLocks noGrp="1" noChangeArrowheads="1"/>
          </p:cNvSpPr>
          <p:nvPr>
            <p:ph idx="1"/>
          </p:nvPr>
        </p:nvSpPr>
        <p:spPr bwMode="auto">
          <a:xfrm>
            <a:off x="1192471" y="2985561"/>
            <a:ext cx="403027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LIS offline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Manual entry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Delayed care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Error risk</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Burnout</a:t>
            </a:r>
          </a:p>
        </p:txBody>
      </p:sp>
      <p:pic>
        <p:nvPicPr>
          <p:cNvPr id="8" name="Picture 7">
            <a:extLst>
              <a:ext uri="{FF2B5EF4-FFF2-40B4-BE49-F238E27FC236}">
                <a16:creationId xmlns:a16="http://schemas.microsoft.com/office/drawing/2014/main" id="{C7ED002E-13FA-4414-F774-16B5A5B21DAD}"/>
              </a:ext>
            </a:extLst>
          </p:cNvPr>
          <p:cNvPicPr>
            <a:picLocks noChangeAspect="1"/>
          </p:cNvPicPr>
          <p:nvPr/>
        </p:nvPicPr>
        <p:blipFill>
          <a:blip r:embed="rId4"/>
          <a:stretch>
            <a:fillRect/>
          </a:stretch>
        </p:blipFill>
        <p:spPr>
          <a:xfrm>
            <a:off x="7110908" y="2097584"/>
            <a:ext cx="8342410" cy="5561606"/>
          </a:xfrm>
          <a:prstGeom prst="ellipse">
            <a:avLst/>
          </a:prstGeom>
          <a:ln>
            <a:noFill/>
          </a:ln>
          <a:effectLst>
            <a:softEdge rad="112500"/>
          </a:effectLst>
        </p:spPr>
      </p:pic>
    </p:spTree>
    <p:extLst>
      <p:ext uri="{BB962C8B-B14F-4D97-AF65-F5344CB8AC3E}">
        <p14:creationId xmlns:p14="http://schemas.microsoft.com/office/powerpoint/2010/main" val="1736223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E1DD3-BD0A-1653-F4FB-8A0AD9C4DA7D}"/>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When IT Works</a:t>
            </a:r>
          </a:p>
        </p:txBody>
      </p:sp>
      <p:sp>
        <p:nvSpPr>
          <p:cNvPr id="4" name="Slide Number Placeholder 3">
            <a:extLst>
              <a:ext uri="{FF2B5EF4-FFF2-40B4-BE49-F238E27FC236}">
                <a16:creationId xmlns:a16="http://schemas.microsoft.com/office/drawing/2014/main" id="{59D65947-D127-E564-9CFF-5050BA97275F}"/>
              </a:ext>
            </a:extLst>
          </p:cNvPr>
          <p:cNvSpPr>
            <a:spLocks noGrp="1"/>
          </p:cNvSpPr>
          <p:nvPr>
            <p:ph type="sldNum" sz="quarter" idx="4"/>
          </p:nvPr>
        </p:nvSpPr>
        <p:spPr/>
        <p:txBody>
          <a:bodyPr/>
          <a:lstStyle/>
          <a:p>
            <a:fld id="{682200FE-BE2F-0144-BAC4-0824AAEC1179}" type="slidenum">
              <a:rPr lang="en-US" smtClean="0"/>
              <a:pPr/>
              <a:t>18</a:t>
            </a:fld>
            <a:endParaRPr lang="en-US" dirty="0"/>
          </a:p>
        </p:txBody>
      </p:sp>
      <p:pic>
        <p:nvPicPr>
          <p:cNvPr id="9" name="Picture 8">
            <a:extLst>
              <a:ext uri="{FF2B5EF4-FFF2-40B4-BE49-F238E27FC236}">
                <a16:creationId xmlns:a16="http://schemas.microsoft.com/office/drawing/2014/main" id="{5EA5FA47-7177-40BE-3924-2DF0637DF59E}"/>
              </a:ext>
            </a:extLst>
          </p:cNvPr>
          <p:cNvPicPr>
            <a:picLocks noChangeAspect="1"/>
          </p:cNvPicPr>
          <p:nvPr/>
        </p:nvPicPr>
        <p:blipFill>
          <a:blip r:embed="rId3"/>
          <a:srcRect t="28108" b="26039"/>
          <a:stretch>
            <a:fillRect/>
          </a:stretch>
        </p:blipFill>
        <p:spPr>
          <a:xfrm>
            <a:off x="863386" y="2125348"/>
            <a:ext cx="15618251" cy="4774216"/>
          </a:xfrm>
          <a:prstGeom prst="rect">
            <a:avLst/>
          </a:prstGeom>
        </p:spPr>
      </p:pic>
      <p:pic>
        <p:nvPicPr>
          <p:cNvPr id="11" name="Picture 10">
            <a:extLst>
              <a:ext uri="{FF2B5EF4-FFF2-40B4-BE49-F238E27FC236}">
                <a16:creationId xmlns:a16="http://schemas.microsoft.com/office/drawing/2014/main" id="{F9772345-464F-9E30-56EF-15E24653FF54}"/>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24566328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308EA-F6C2-BC04-095C-CDAE3B1F1D6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The IT–Lab Communication Gap</a:t>
            </a:r>
          </a:p>
        </p:txBody>
      </p:sp>
      <p:sp>
        <p:nvSpPr>
          <p:cNvPr id="4" name="Slide Number Placeholder 3">
            <a:extLst>
              <a:ext uri="{FF2B5EF4-FFF2-40B4-BE49-F238E27FC236}">
                <a16:creationId xmlns:a16="http://schemas.microsoft.com/office/drawing/2014/main" id="{F97C28C1-B2F3-691A-E278-EA4D7F0C01B2}"/>
              </a:ext>
            </a:extLst>
          </p:cNvPr>
          <p:cNvSpPr>
            <a:spLocks noGrp="1"/>
          </p:cNvSpPr>
          <p:nvPr>
            <p:ph type="sldNum" sz="quarter" idx="4"/>
          </p:nvPr>
        </p:nvSpPr>
        <p:spPr/>
        <p:txBody>
          <a:bodyPr/>
          <a:lstStyle/>
          <a:p>
            <a:fld id="{682200FE-BE2F-0144-BAC4-0824AAEC1179}" type="slidenum">
              <a:rPr lang="en-US" smtClean="0"/>
              <a:pPr/>
              <a:t>19</a:t>
            </a:fld>
            <a:endParaRPr lang="en-US" dirty="0"/>
          </a:p>
        </p:txBody>
      </p:sp>
      <p:sp>
        <p:nvSpPr>
          <p:cNvPr id="5" name="Rectangle 1">
            <a:extLst>
              <a:ext uri="{FF2B5EF4-FFF2-40B4-BE49-F238E27FC236}">
                <a16:creationId xmlns:a16="http://schemas.microsoft.com/office/drawing/2014/main" id="{937A523F-B34D-D453-6E04-9C660644BED6}"/>
              </a:ext>
            </a:extLst>
          </p:cNvPr>
          <p:cNvSpPr>
            <a:spLocks noGrp="1" noChangeArrowheads="1"/>
          </p:cNvSpPr>
          <p:nvPr>
            <p:ph idx="1"/>
          </p:nvPr>
        </p:nvSpPr>
        <p:spPr bwMode="auto">
          <a:xfrm>
            <a:off x="1192471" y="2985561"/>
            <a:ext cx="697659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Different vocabularies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Different priorities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Different timelines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Misaligned expectations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Limited cross‑training</a:t>
            </a:r>
          </a:p>
        </p:txBody>
      </p:sp>
      <p:pic>
        <p:nvPicPr>
          <p:cNvPr id="7" name="Picture 6">
            <a:extLst>
              <a:ext uri="{FF2B5EF4-FFF2-40B4-BE49-F238E27FC236}">
                <a16:creationId xmlns:a16="http://schemas.microsoft.com/office/drawing/2014/main" id="{996A5F65-0F2A-85FF-C299-4264C8F2DCDE}"/>
              </a:ext>
            </a:extLst>
          </p:cNvPr>
          <p:cNvPicPr>
            <a:picLocks noChangeAspect="1"/>
          </p:cNvPicPr>
          <p:nvPr/>
        </p:nvPicPr>
        <p:blipFill>
          <a:blip r:embed="rId3"/>
          <a:srcRect t="28330" b="32857"/>
          <a:stretch>
            <a:fillRect/>
          </a:stretch>
        </p:blipFill>
        <p:spPr>
          <a:xfrm>
            <a:off x="8922714" y="3909173"/>
            <a:ext cx="7491438" cy="1938428"/>
          </a:xfrm>
          <a:prstGeom prst="rect">
            <a:avLst/>
          </a:prstGeom>
        </p:spPr>
      </p:pic>
      <p:pic>
        <p:nvPicPr>
          <p:cNvPr id="8" name="Picture 7">
            <a:extLst>
              <a:ext uri="{FF2B5EF4-FFF2-40B4-BE49-F238E27FC236}">
                <a16:creationId xmlns:a16="http://schemas.microsoft.com/office/drawing/2014/main" id="{264D8B7D-0DF2-2C86-5DA3-44D40904D124}"/>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610082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73403-5FB6-43D3-319B-6EF4878F6992}"/>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Bridging the Gap</a:t>
            </a:r>
          </a:p>
        </p:txBody>
      </p:sp>
      <p:sp>
        <p:nvSpPr>
          <p:cNvPr id="4" name="Slide Number Placeholder 3">
            <a:extLst>
              <a:ext uri="{FF2B5EF4-FFF2-40B4-BE49-F238E27FC236}">
                <a16:creationId xmlns:a16="http://schemas.microsoft.com/office/drawing/2014/main" id="{BEC35BB4-BEB2-F923-8793-74A7B29D4EFC}"/>
              </a:ext>
            </a:extLst>
          </p:cNvPr>
          <p:cNvSpPr>
            <a:spLocks noGrp="1"/>
          </p:cNvSpPr>
          <p:nvPr>
            <p:ph type="sldNum" sz="quarter" idx="4"/>
          </p:nvPr>
        </p:nvSpPr>
        <p:spPr/>
        <p:txBody>
          <a:bodyPr/>
          <a:lstStyle/>
          <a:p>
            <a:fld id="{682200FE-BE2F-0144-BAC4-0824AAEC1179}" type="slidenum">
              <a:rPr lang="en-US" smtClean="0"/>
              <a:pPr/>
              <a:t>20</a:t>
            </a:fld>
            <a:endParaRPr lang="en-US" dirty="0"/>
          </a:p>
        </p:txBody>
      </p:sp>
      <p:sp>
        <p:nvSpPr>
          <p:cNvPr id="5" name="Rectangle 1">
            <a:extLst>
              <a:ext uri="{FF2B5EF4-FFF2-40B4-BE49-F238E27FC236}">
                <a16:creationId xmlns:a16="http://schemas.microsoft.com/office/drawing/2014/main" id="{67B6207A-3498-FA6D-426E-80364F51F6D0}"/>
              </a:ext>
            </a:extLst>
          </p:cNvPr>
          <p:cNvSpPr>
            <a:spLocks noGrp="1" noChangeArrowheads="1"/>
          </p:cNvSpPr>
          <p:nvPr>
            <p:ph idx="1"/>
          </p:nvPr>
        </p:nvSpPr>
        <p:spPr bwMode="auto">
          <a:xfrm>
            <a:off x="8672512" y="3139449"/>
            <a:ext cx="5404043"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400" b="0" i="0" u="none" strike="noStrike" cap="none" normalizeH="0" baseline="0">
                <a:ln>
                  <a:noFill/>
                </a:ln>
                <a:solidFill>
                  <a:schemeClr val="tx1"/>
                </a:solidFill>
                <a:effectLst/>
                <a:latin typeface="Arial" panose="020B0604020202020204" pitchFamily="34" charset="0"/>
              </a:rPr>
              <a:t>Joint planning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400" b="0" i="0" u="none" strike="noStrike" cap="none" normalizeH="0" baseline="0">
                <a:ln>
                  <a:noFill/>
                </a:ln>
                <a:solidFill>
                  <a:schemeClr val="tx1"/>
                </a:solidFill>
                <a:effectLst/>
                <a:latin typeface="Arial" panose="020B0604020202020204" pitchFamily="34" charset="0"/>
              </a:rPr>
              <a:t>Shared KPIs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400" b="0" i="0" u="none" strike="noStrike" cap="none" normalizeH="0" baseline="0">
                <a:ln>
                  <a:noFill/>
                </a:ln>
                <a:solidFill>
                  <a:schemeClr val="tx1"/>
                </a:solidFill>
                <a:effectLst/>
                <a:latin typeface="Arial" panose="020B0604020202020204" pitchFamily="34" charset="0"/>
              </a:rPr>
              <a:t>Cross‑training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400" b="0" i="0" u="none" strike="noStrike" cap="none" normalizeH="0" baseline="0">
                <a:ln>
                  <a:noFill/>
                </a:ln>
                <a:solidFill>
                  <a:schemeClr val="tx1"/>
                </a:solidFill>
                <a:effectLst/>
                <a:latin typeface="Arial" panose="020B0604020202020204" pitchFamily="34" charset="0"/>
              </a:rPr>
              <a:t>Clear escalation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400" b="0" i="0" u="none" strike="noStrike" cap="none" normalizeH="0" baseline="0">
                <a:ln>
                  <a:noFill/>
                </a:ln>
                <a:solidFill>
                  <a:schemeClr val="tx1"/>
                </a:solidFill>
                <a:effectLst/>
                <a:latin typeface="Arial" panose="020B0604020202020204" pitchFamily="34" charset="0"/>
              </a:rPr>
              <a:t>Regular touchpoints</a:t>
            </a:r>
          </a:p>
        </p:txBody>
      </p:sp>
      <p:pic>
        <p:nvPicPr>
          <p:cNvPr id="7" name="Picture 6">
            <a:extLst>
              <a:ext uri="{FF2B5EF4-FFF2-40B4-BE49-F238E27FC236}">
                <a16:creationId xmlns:a16="http://schemas.microsoft.com/office/drawing/2014/main" id="{0CC9646A-1810-226A-E3AE-60C26935E599}"/>
              </a:ext>
            </a:extLst>
          </p:cNvPr>
          <p:cNvPicPr>
            <a:picLocks noChangeAspect="1"/>
          </p:cNvPicPr>
          <p:nvPr/>
        </p:nvPicPr>
        <p:blipFill>
          <a:blip r:embed="rId3"/>
          <a:stretch>
            <a:fillRect/>
          </a:stretch>
        </p:blipFill>
        <p:spPr>
          <a:xfrm>
            <a:off x="1458479" y="2859187"/>
            <a:ext cx="6057597" cy="403839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8" name="Picture 7">
            <a:extLst>
              <a:ext uri="{FF2B5EF4-FFF2-40B4-BE49-F238E27FC236}">
                <a16:creationId xmlns:a16="http://schemas.microsoft.com/office/drawing/2014/main" id="{43752D69-69EA-2FE9-FCDA-B40ED5289451}"/>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4200153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FDBC8-AB92-8801-265E-4B8B408D1F58}"/>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Preparing for the Future</a:t>
            </a:r>
          </a:p>
        </p:txBody>
      </p:sp>
      <p:sp>
        <p:nvSpPr>
          <p:cNvPr id="4" name="Slide Number Placeholder 3">
            <a:extLst>
              <a:ext uri="{FF2B5EF4-FFF2-40B4-BE49-F238E27FC236}">
                <a16:creationId xmlns:a16="http://schemas.microsoft.com/office/drawing/2014/main" id="{F4E6CFEC-DB56-6AE5-75DD-3BA03AF6BF6C}"/>
              </a:ext>
            </a:extLst>
          </p:cNvPr>
          <p:cNvSpPr>
            <a:spLocks noGrp="1"/>
          </p:cNvSpPr>
          <p:nvPr>
            <p:ph type="sldNum" sz="quarter" idx="4"/>
          </p:nvPr>
        </p:nvSpPr>
        <p:spPr/>
        <p:txBody>
          <a:bodyPr/>
          <a:lstStyle/>
          <a:p>
            <a:fld id="{682200FE-BE2F-0144-BAC4-0824AAEC1179}" type="slidenum">
              <a:rPr lang="en-US" smtClean="0"/>
              <a:pPr/>
              <a:t>21</a:t>
            </a:fld>
            <a:endParaRPr lang="en-US" dirty="0"/>
          </a:p>
        </p:txBody>
      </p:sp>
      <p:sp>
        <p:nvSpPr>
          <p:cNvPr id="5" name="Rectangle 1">
            <a:extLst>
              <a:ext uri="{FF2B5EF4-FFF2-40B4-BE49-F238E27FC236}">
                <a16:creationId xmlns:a16="http://schemas.microsoft.com/office/drawing/2014/main" id="{1F8FE5C5-4D4F-9906-4FD0-4608AABEC9E9}"/>
              </a:ext>
            </a:extLst>
          </p:cNvPr>
          <p:cNvSpPr>
            <a:spLocks noGrp="1" noChangeArrowheads="1"/>
          </p:cNvSpPr>
          <p:nvPr>
            <p:ph idx="1"/>
          </p:nvPr>
        </p:nvSpPr>
        <p:spPr bwMode="auto">
          <a:xfrm>
            <a:off x="1192471" y="2985561"/>
            <a:ext cx="6973384"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Scalable systems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Strong cybersecurity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Prioritize interoperability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Workforce development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4800" b="0" i="0" u="none" strike="noStrike" cap="none" normalizeH="0" baseline="0">
                <a:ln>
                  <a:noFill/>
                </a:ln>
                <a:solidFill>
                  <a:schemeClr val="tx1"/>
                </a:solidFill>
                <a:effectLst/>
                <a:latin typeface="Arial" panose="020B0604020202020204" pitchFamily="34" charset="0"/>
              </a:rPr>
              <a:t>IT–lab partnerships</a:t>
            </a:r>
          </a:p>
        </p:txBody>
      </p:sp>
      <p:pic>
        <p:nvPicPr>
          <p:cNvPr id="7" name="Picture 6">
            <a:extLst>
              <a:ext uri="{FF2B5EF4-FFF2-40B4-BE49-F238E27FC236}">
                <a16:creationId xmlns:a16="http://schemas.microsoft.com/office/drawing/2014/main" id="{B65818F3-47CC-9D06-9D58-A93F586CBB43}"/>
              </a:ext>
            </a:extLst>
          </p:cNvPr>
          <p:cNvPicPr>
            <a:picLocks noChangeAspect="1"/>
          </p:cNvPicPr>
          <p:nvPr/>
        </p:nvPicPr>
        <p:blipFill>
          <a:blip r:embed="rId3"/>
          <a:stretch>
            <a:fillRect/>
          </a:stretch>
        </p:blipFill>
        <p:spPr>
          <a:xfrm>
            <a:off x="8672511" y="2183880"/>
            <a:ext cx="7971301" cy="5314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Picture 7">
            <a:extLst>
              <a:ext uri="{FF2B5EF4-FFF2-40B4-BE49-F238E27FC236}">
                <a16:creationId xmlns:a16="http://schemas.microsoft.com/office/drawing/2014/main" id="{8D6DDA0B-38E0-3935-39EC-4664747DA0C2}"/>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2822483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32F73-F230-23F5-6074-4691C2223EBE}"/>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What You Can Do Tomorrow</a:t>
            </a:r>
          </a:p>
        </p:txBody>
      </p:sp>
      <p:sp>
        <p:nvSpPr>
          <p:cNvPr id="4" name="Slide Number Placeholder 3">
            <a:extLst>
              <a:ext uri="{FF2B5EF4-FFF2-40B4-BE49-F238E27FC236}">
                <a16:creationId xmlns:a16="http://schemas.microsoft.com/office/drawing/2014/main" id="{061D32C8-5683-3894-14AA-75CD8567E649}"/>
              </a:ext>
            </a:extLst>
          </p:cNvPr>
          <p:cNvSpPr>
            <a:spLocks noGrp="1"/>
          </p:cNvSpPr>
          <p:nvPr>
            <p:ph type="sldNum" sz="quarter" idx="4"/>
          </p:nvPr>
        </p:nvSpPr>
        <p:spPr/>
        <p:txBody>
          <a:bodyPr/>
          <a:lstStyle/>
          <a:p>
            <a:fld id="{682200FE-BE2F-0144-BAC4-0824AAEC1179}" type="slidenum">
              <a:rPr lang="en-US" smtClean="0"/>
              <a:pPr/>
              <a:t>22</a:t>
            </a:fld>
            <a:endParaRPr lang="en-US" dirty="0"/>
          </a:p>
        </p:txBody>
      </p:sp>
      <p:pic>
        <p:nvPicPr>
          <p:cNvPr id="6" name="Picture 5">
            <a:extLst>
              <a:ext uri="{FF2B5EF4-FFF2-40B4-BE49-F238E27FC236}">
                <a16:creationId xmlns:a16="http://schemas.microsoft.com/office/drawing/2014/main" id="{9718D2C0-9D6D-D93A-8EC8-5A79DEC025BB}"/>
              </a:ext>
            </a:extLst>
          </p:cNvPr>
          <p:cNvPicPr>
            <a:picLocks noChangeAspect="1"/>
          </p:cNvPicPr>
          <p:nvPr/>
        </p:nvPicPr>
        <p:blipFill>
          <a:blip r:embed="rId3"/>
          <a:stretch>
            <a:fillRect/>
          </a:stretch>
        </p:blipFill>
        <p:spPr>
          <a:xfrm>
            <a:off x="4080899" y="1817311"/>
            <a:ext cx="9183226" cy="6122151"/>
          </a:xfrm>
          <a:prstGeom prst="rect">
            <a:avLst/>
          </a:prstGeom>
          <a:ln>
            <a:noFill/>
          </a:ln>
          <a:effectLst>
            <a:outerShdw blurRad="190500" algn="tl" rotWithShape="0">
              <a:srgbClr val="000000">
                <a:alpha val="70000"/>
              </a:srgbClr>
            </a:outerShdw>
          </a:effectLst>
        </p:spPr>
      </p:pic>
      <p:pic>
        <p:nvPicPr>
          <p:cNvPr id="8" name="Picture 7">
            <a:extLst>
              <a:ext uri="{FF2B5EF4-FFF2-40B4-BE49-F238E27FC236}">
                <a16:creationId xmlns:a16="http://schemas.microsoft.com/office/drawing/2014/main" id="{9F1DCB95-2EF4-A7D0-3EE2-E737F0F159B3}"/>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728279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E4C46-687B-CE8E-BB78-C8F6117EF4FC}"/>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Questions &amp; Discussion</a:t>
            </a:r>
          </a:p>
        </p:txBody>
      </p:sp>
      <p:sp>
        <p:nvSpPr>
          <p:cNvPr id="4" name="Slide Number Placeholder 3">
            <a:extLst>
              <a:ext uri="{FF2B5EF4-FFF2-40B4-BE49-F238E27FC236}">
                <a16:creationId xmlns:a16="http://schemas.microsoft.com/office/drawing/2014/main" id="{6421F816-BB9B-F6F5-86FD-EA2ACF4983FD}"/>
              </a:ext>
            </a:extLst>
          </p:cNvPr>
          <p:cNvSpPr>
            <a:spLocks noGrp="1"/>
          </p:cNvSpPr>
          <p:nvPr>
            <p:ph type="sldNum" sz="quarter" idx="4"/>
          </p:nvPr>
        </p:nvSpPr>
        <p:spPr/>
        <p:txBody>
          <a:bodyPr/>
          <a:lstStyle/>
          <a:p>
            <a:fld id="{682200FE-BE2F-0144-BAC4-0824AAEC1179}" type="slidenum">
              <a:rPr lang="en-US" smtClean="0"/>
              <a:pPr/>
              <a:t>23</a:t>
            </a:fld>
            <a:endParaRPr lang="en-US" dirty="0"/>
          </a:p>
        </p:txBody>
      </p:sp>
      <p:pic>
        <p:nvPicPr>
          <p:cNvPr id="6" name="Picture 5">
            <a:extLst>
              <a:ext uri="{FF2B5EF4-FFF2-40B4-BE49-F238E27FC236}">
                <a16:creationId xmlns:a16="http://schemas.microsoft.com/office/drawing/2014/main" id="{B6A527CF-4F01-886E-F20B-BA55187FE868}"/>
              </a:ext>
            </a:extLst>
          </p:cNvPr>
          <p:cNvPicPr>
            <a:picLocks noChangeAspect="1"/>
          </p:cNvPicPr>
          <p:nvPr/>
        </p:nvPicPr>
        <p:blipFill>
          <a:blip r:embed="rId3"/>
          <a:stretch>
            <a:fillRect/>
          </a:stretch>
        </p:blipFill>
        <p:spPr>
          <a:xfrm>
            <a:off x="4338593" y="1989108"/>
            <a:ext cx="8667837" cy="577855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 name="Picture 6">
            <a:extLst>
              <a:ext uri="{FF2B5EF4-FFF2-40B4-BE49-F238E27FC236}">
                <a16:creationId xmlns:a16="http://schemas.microsoft.com/office/drawing/2014/main" id="{6A6D7FC7-5312-0C58-D8C6-CEEB14590C4F}"/>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3545660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4C02C-CF1F-F8AF-E431-A375FB38B2E9}"/>
              </a:ext>
            </a:extLst>
          </p:cNvPr>
          <p:cNvSpPr>
            <a:spLocks noGrp="1"/>
          </p:cNvSpPr>
          <p:nvPr>
            <p:ph type="title"/>
          </p:nvPr>
        </p:nvSpPr>
        <p:spPr/>
        <p:txBody>
          <a:bodyPr/>
          <a:lstStyle/>
          <a:p>
            <a:endParaRPr lang="en-US" dirty="0"/>
          </a:p>
        </p:txBody>
      </p:sp>
      <p:sp>
        <p:nvSpPr>
          <p:cNvPr id="4" name="Slide Number Placeholder 3">
            <a:extLst>
              <a:ext uri="{FF2B5EF4-FFF2-40B4-BE49-F238E27FC236}">
                <a16:creationId xmlns:a16="http://schemas.microsoft.com/office/drawing/2014/main" id="{11326601-B2D1-9EF2-D8FE-41B7E115214E}"/>
              </a:ext>
            </a:extLst>
          </p:cNvPr>
          <p:cNvSpPr>
            <a:spLocks noGrp="1"/>
          </p:cNvSpPr>
          <p:nvPr>
            <p:ph type="sldNum" sz="quarter" idx="4"/>
          </p:nvPr>
        </p:nvSpPr>
        <p:spPr/>
        <p:txBody>
          <a:bodyPr/>
          <a:lstStyle/>
          <a:p>
            <a:fld id="{682200FE-BE2F-0144-BAC4-0824AAEC1179}" type="slidenum">
              <a:rPr lang="en-US" smtClean="0"/>
              <a:pPr/>
              <a:t>24</a:t>
            </a:fld>
            <a:endParaRPr lang="en-US" dirty="0"/>
          </a:p>
        </p:txBody>
      </p:sp>
      <p:pic>
        <p:nvPicPr>
          <p:cNvPr id="8" name="Picture 7">
            <a:extLst>
              <a:ext uri="{FF2B5EF4-FFF2-40B4-BE49-F238E27FC236}">
                <a16:creationId xmlns:a16="http://schemas.microsoft.com/office/drawing/2014/main" id="{F77EE797-3189-8DA0-BFDD-AF7FB39EF0F6}"/>
              </a:ext>
            </a:extLst>
          </p:cNvPr>
          <p:cNvPicPr>
            <a:picLocks noChangeAspect="1"/>
          </p:cNvPicPr>
          <p:nvPr/>
        </p:nvPicPr>
        <p:blipFill>
          <a:blip r:embed="rId3"/>
          <a:stretch>
            <a:fillRect/>
          </a:stretch>
        </p:blipFill>
        <p:spPr>
          <a:xfrm>
            <a:off x="3598760" y="1639201"/>
            <a:ext cx="10147503" cy="67650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a:extLst>
              <a:ext uri="{FF2B5EF4-FFF2-40B4-BE49-F238E27FC236}">
                <a16:creationId xmlns:a16="http://schemas.microsoft.com/office/drawing/2014/main" id="{1019344D-342F-3418-55C5-56E63639D6E7}"/>
              </a:ext>
            </a:extLst>
          </p:cNvPr>
          <p:cNvPicPr>
            <a:picLocks noChangeAspect="1"/>
          </p:cNvPicPr>
          <p:nvPr/>
        </p:nvPicPr>
        <p:blipFill>
          <a:blip r:embed="rId4"/>
          <a:stretch>
            <a:fillRect/>
          </a:stretch>
        </p:blipFill>
        <p:spPr>
          <a:xfrm>
            <a:off x="0" y="8523874"/>
            <a:ext cx="17345025" cy="1232901"/>
          </a:xfrm>
          <a:prstGeom prst="rect">
            <a:avLst/>
          </a:prstGeom>
        </p:spPr>
      </p:pic>
    </p:spTree>
    <p:extLst>
      <p:ext uri="{BB962C8B-B14F-4D97-AF65-F5344CB8AC3E}">
        <p14:creationId xmlns:p14="http://schemas.microsoft.com/office/powerpoint/2010/main" val="105328143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IDocID xmlns="c7918760-2065-4ae0-86c2-a7017212e3b3" xsi:nil="true"/>
    <_dlc_DocId xmlns="63e9645c-8923-47b3-9b77-4a6e47be35ba">DATAINN-433645359-378</_dlc_DocId>
    <_dlc_DocIdUrl xmlns="63e9645c-8923-47b3-9b77-4a6e47be35ba">
      <Url>https://datainn.sharepoint.com/sites/contents/marketing/_layouts/15/DocIdRedir.aspx?ID=DATAINN-433645359-378</Url>
      <Description>DATAINN-433645359-378</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B430A81DA99E44B98E5544E2C5F29C" ma:contentTypeVersion="40" ma:contentTypeDescription="Create a new document." ma:contentTypeScope="" ma:versionID="1d94d14f1d696c6ab495981697d9501a">
  <xsd:schema xmlns:xsd="http://www.w3.org/2001/XMLSchema" xmlns:xs="http://www.w3.org/2001/XMLSchema" xmlns:p="http://schemas.microsoft.com/office/2006/metadata/properties" xmlns:ns2="c7918760-2065-4ae0-86c2-a7017212e3b3" xmlns:ns3="63e9645c-8923-47b3-9b77-4a6e47be35ba" xmlns:ns4="9bb41af9-95f9-4627-8665-13699ed4a318" targetNamespace="http://schemas.microsoft.com/office/2006/metadata/properties" ma:root="true" ma:fieldsID="8a1c2df489b4554a33ac5eb5de9694e9" ns2:_="" ns3:_="" ns4:_="">
    <xsd:import namespace="c7918760-2065-4ae0-86c2-a7017212e3b3"/>
    <xsd:import namespace="63e9645c-8923-47b3-9b77-4a6e47be35ba"/>
    <xsd:import namespace="9bb41af9-95f9-4627-8665-13699ed4a318"/>
    <xsd:element name="properties">
      <xsd:complexType>
        <xsd:sequence>
          <xsd:element name="documentManagement">
            <xsd:complexType>
              <xsd:all>
                <xsd:element ref="ns2:DIDocID" minOccurs="0"/>
                <xsd:element ref="ns3:_dlc_DocId" minOccurs="0"/>
                <xsd:element ref="ns3:_dlc_DocIdUrl" minOccurs="0"/>
                <xsd:element ref="ns3:_dlc_DocIdPersistId" minOccurs="0"/>
                <xsd:element ref="ns4:MediaServiceMetadata" minOccurs="0"/>
                <xsd:element ref="ns4:MediaServiceFastMetadata" minOccurs="0"/>
                <xsd:element ref="ns4:MediaServiceObjectDetectorVersions" minOccurs="0"/>
                <xsd:element ref="ns4:MediaServiceSearchProperties" minOccurs="0"/>
                <xsd:element ref="ns4:MediaServiceGenerationTime" minOccurs="0"/>
                <xsd:element ref="ns4:MediaServiceEventHashCode" minOccurs="0"/>
                <xsd:element ref="ns4:MediaLengthInSeconds"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918760-2065-4ae0-86c2-a7017212e3b3" elementFormDefault="qualified">
    <xsd:import namespace="http://schemas.microsoft.com/office/2006/documentManagement/types"/>
    <xsd:import namespace="http://schemas.microsoft.com/office/infopath/2007/PartnerControls"/>
    <xsd:element name="DIDocID" ma:index="8" nillable="true" ma:displayName="DI Doc ID" ma:internalName="DIDocID"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3e9645c-8923-47b3-9b77-4a6e47be35ba" elementFormDefault="qualified">
    <xsd:import namespace="http://schemas.microsoft.com/office/2006/documentManagement/types"/>
    <xsd:import namespace="http://schemas.microsoft.com/office/infopath/2007/PartnerControls"/>
    <xsd:element name="_dlc_DocId" ma:index="9" nillable="true" ma:displayName="Document ID Value" ma:description="The value of the document ID assigned to this item." ma:indexed="true" ma:internalName="_dlc_DocId" ma:readOnly="true">
      <xsd:simpleType>
        <xsd:restriction base="dms:Text"/>
      </xsd:simpleType>
    </xsd:element>
    <xsd:element name="_dlc_DocIdUrl" ma:index="1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bb41af9-95f9-4627-8665-13699ed4a318"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9E6A138-8843-43D5-864F-16EB4F66B5AD}">
  <ds:schemaRefs>
    <ds:schemaRef ds:uri="http://schemas.microsoft.com/sharepoint/v3"/>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334D8E07-2778-4E63-AB03-35624D6774FC}">
  <ds:schemaRefs>
    <ds:schemaRef ds:uri="http://schemas.microsoft.com/sharepoint/v3/contenttype/forms"/>
  </ds:schemaRefs>
</ds:datastoreItem>
</file>

<file path=customXml/itemProps3.xml><?xml version="1.0" encoding="utf-8"?>
<ds:datastoreItem xmlns:ds="http://schemas.openxmlformats.org/officeDocument/2006/customXml" ds:itemID="{20F53F8E-F69E-4DB5-B82D-5EB8664312E2}"/>
</file>

<file path=customXml/itemProps4.xml><?xml version="1.0" encoding="utf-8"?>
<ds:datastoreItem xmlns:ds="http://schemas.openxmlformats.org/officeDocument/2006/customXml" ds:itemID="{8936DA73-32FB-4D4C-8F5C-BC30B488E566}"/>
</file>

<file path=docProps/app.xml><?xml version="1.0" encoding="utf-8"?>
<Properties xmlns="http://schemas.openxmlformats.org/officeDocument/2006/extended-properties" xmlns:vt="http://schemas.openxmlformats.org/officeDocument/2006/docPropsVTypes">
  <Template>Office Theme</Template>
  <TotalTime>1739</TotalTime>
  <Words>2439</Words>
  <Application>Microsoft Office PowerPoint</Application>
  <PresentationFormat>Custom</PresentationFormat>
  <Paragraphs>219</Paragraphs>
  <Slides>24</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Montserrat</vt:lpstr>
      <vt:lpstr>Montserrat Medium</vt:lpstr>
      <vt:lpstr>Office Theme</vt:lpstr>
      <vt:lpstr>Bridging the Gap Between Healthcare IT and the Laboratory</vt:lpstr>
      <vt:lpstr>About Today’s Speaker</vt:lpstr>
      <vt:lpstr>Disclosure</vt:lpstr>
      <vt:lpstr>Session Synopsis</vt:lpstr>
      <vt:lpstr>What is Your Lab’s Biggest IT Challenge?</vt:lpstr>
      <vt:lpstr>Learning Objectives</vt:lpstr>
      <vt:lpstr>Why This Matters in 2026</vt:lpstr>
      <vt:lpstr>Healthcare IT Priorities in 2026</vt:lpstr>
      <vt:lpstr>IT Challenges Impacting the Lab</vt:lpstr>
      <vt:lpstr>A Day in the Life of the Lab</vt:lpstr>
      <vt:lpstr>Case Example: Interface Lag</vt:lpstr>
      <vt:lpstr>Automation in 2026</vt:lpstr>
      <vt:lpstr>AI in the Modern Lab</vt:lpstr>
      <vt:lpstr>The Connected Laboratory</vt:lpstr>
      <vt:lpstr>Data‑Driven Operations</vt:lpstr>
      <vt:lpstr>Cybersecurity Threats</vt:lpstr>
      <vt:lpstr>When IT Fails</vt:lpstr>
      <vt:lpstr>When IT Works</vt:lpstr>
      <vt:lpstr>The IT–Lab Communication Gap</vt:lpstr>
      <vt:lpstr>Bridging the Gap</vt:lpstr>
      <vt:lpstr>Preparing for the Future</vt:lpstr>
      <vt:lpstr>What You Can Do Tomorrow</vt:lpstr>
      <vt:lpstr>Questions &amp; Discussion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Breen,James</cp:lastModifiedBy>
  <cp:revision>70</cp:revision>
  <dcterms:created xsi:type="dcterms:W3CDTF">2019-04-08T14:10:55Z</dcterms:created>
  <dcterms:modified xsi:type="dcterms:W3CDTF">2026-09-16T19:31:04Z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0x0101004FB430A81DA99E44B98E5544E2C5F29C</vt:lpwstr>
  </property>
  <property fmtid="{D5CDD505-2E9C-101B-9397-08002B2CF9AE}" pid="3" name="_dlc_DocIdItemGuid">
    <vt:lpwstr>19794ddd-ac37-48de-88f3-fd59211cefa7</vt:lpwstr>
  </property>
</Properties>
</file>