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66" r:id="rId2"/>
    <p:sldId id="257" r:id="rId3"/>
    <p:sldId id="258" r:id="rId4"/>
    <p:sldId id="259" r:id="rId5"/>
    <p:sldId id="260" r:id="rId6"/>
    <p:sldId id="261" r:id="rId7"/>
    <p:sldId id="262" r:id="rId8"/>
    <p:sldId id="263" r:id="rId9"/>
    <p:sldId id="264" r:id="rId10"/>
    <p:sldId id="265" r:id="rId11"/>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9419" autoAdjust="0"/>
  </p:normalViewPr>
  <p:slideViewPr>
    <p:cSldViewPr snapToGrid="0" snapToObjects="1">
      <p:cViewPr varScale="1">
        <p:scale>
          <a:sx n="59" d="100"/>
          <a:sy n="59" d="100"/>
        </p:scale>
        <p:origin x="143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20"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403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Notes Placeholder 2"/>
          <p:cNvSpPr>
            <a:spLocks noGrp="1"/>
          </p:cNvSpPr>
          <p:nvPr>
            <p:ph type="body" idx="1"/>
          </p:nvPr>
        </p:nvSpPr>
        <p:spPr>
          <a:xfrm>
            <a:off x="1028700" y="8801100"/>
            <a:ext cx="8229600" cy="7200900"/>
          </a:xfrm>
          <a:prstGeom prst="rect">
            <a:avLst/>
          </a:prstGeom>
        </p:spPr>
        <p:txBody>
          <a:bodyPr/>
          <a:lstStyle/>
          <a:p>
            <a:r>
              <a:rPr lang="en-US" dirty="0"/>
              <a:t>Thanks for taking the time to meet </a:t>
            </a:r>
            <a:r>
              <a:rPr lang="en-US" dirty="0" err="1"/>
              <a:t>today.We</a:t>
            </a:r>
            <a:r>
              <a:rPr lang="en-US" dirty="0"/>
              <a:t> want to walk you through Lab GPS — Data Innovations' cloud-based platform for navigating lab uptime.
(Icebreaker, optional) Quick show of hands — who here has ever gotten 'the call' at 2 a.m. that an interface went down? And who has heroically fixed it from the parking lot in their pajamas? Right — so we're among friends.
The goal of the next few minutes is simple: show you where Lab GPS delivers value, what it does today, what's newly available, and — most importantly — why it matters to your lab.
Lab GPS is a fully cloud-based SaaS solution, powered by our industry-leading Instrument Manager connectivity engine, and it's available as both a web app and a mobile app. Let's start with the problem it was built to solve — otherwise known as 'a normal Tuesday.'
1</a:t>
            </a:r>
          </a:p>
        </p:txBody>
      </p:sp>
    </p:spTree>
    <p:extLst>
      <p:ext uri="{BB962C8B-B14F-4D97-AF65-F5344CB8AC3E}">
        <p14:creationId xmlns:p14="http://schemas.microsoft.com/office/powerpoint/2010/main" val="4163140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ground this in a challenge every lab knows well. Market research shows that roughly 73% of laboratorians say unplanned downtime is one of the leading factors limiting their lab's productivity. (The other 27% just hadn't hit their 2 a.m. outage yet.)
The lab runs 24 hours a day — weekends and holidays included. Downtime has a sixth sense: it never happens at 10 a.m. on a fully staffed Wednesday. It waits for the holiday weekend, the skeleton crew, and the one analyzer you really need.
First, lost productivity — techs fall back on manual, time-consuming processes, aka the sticky-note-and-a-prayer method. Second, potential for clinical errors from manual order entry when the LIS is down. Third, delayed patient results, which pushes back turnaround time and treatment. And fourth, costly IT and LIS recovery — the longer a system stays down, the longer recovery takes and the more overtime it drives.
It's all fun and games until someone's manually entering orders at 3 a.m. This is exactly the scenario Lab GPS was designed to change.
2</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Lab GPS? It's the first fully cloud-based offering from Data Innovations — an all-in-one app for connectivity monitoring, notifications, and troubleshooting.
It's powered by Instrument Manager, which means it inherits our truly vendor-neutral connectivity. The key idea: it takes the power of that industry-leading solution and brings it outside the four walls of the lab, so your staff can monitor, stop, start, and resolve connection issues from any browser or the mobile app — even when they're off-site.
A few quick facts on the right: It's a SaaS platform hosted by DI in the AWS cloud. It's offered to direct Instrument Manager connectivity customers. It's available in the U.S. and Canada, with Australia rolling out. And there's no end-user license limit — unlike IM, you can grant Lab GPS access to LIS, key lab staff, or techs, and people can access it even if they don't have IM access. That makes it a great view-only or limited-control option for a broader group.
3</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Lab GPS does comes back to three sources of value: visibility, convenience, and speed to resolution.
Visibility: Today, connectivity status is often a black hole to the lab — you don't know there's a problem until a transaction fails to show up, usually right around the time a provider is asking where their result is. Lab GPS gives you a single drill-down dashboard showing every LIS, instrument, and IM connection across all your sites, with color-coded alerts. Green good, red bad — a color scheme even the most sleep-deprived tech can love. The outcome is minimized downtime.
Convenience: Instead of logging into three hospital systems, two VPNs, and a partridge in a pear tree, staff monitor and control connections from one web dashboard or the mobile app. That means they can start troubleshooting faster.
Speed to Resolution: Let's be honest — step one of every IT playbook is 'turn it off and back on again.' Lab GPS makes that a one-touch restart, adds comm traces, and pushes email and mobile alerts the moment an issue occurs — so recovery time drops.
4</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Lab GPS does today — the functionality that's live and in customers' hands.
Enterprise Lab Monitoring: one dashboard for all LIS, instrument, and IM connections across every site. Color-Coded Alerts: drill-down status with red alerts that flag any disruption instantly. Connection Control: stop, start, and run comm traces to resolve issues, even off-site.
Notifications: mobile push, email, and in-app alerts keep staff informed away from the lab — and alerts are customizable, so you can be as informed as you want without your phone buzzing like a centrifuge. The Mobile App, on iOS and Android, was designed specifically for the LIS team that takes after-hours call; it gives full monitoring and restart even where Wi-Fi isn't available. Now you can fix the interface from the soccer game instead of missing the game entirely.
Role-Based Monitoring lets users see only the sites and connections relevant to their role, which also reduces the chance of human error. Single Sign-On uses SAML 2.0 for secure, easy access. The Audit Log records every connection start and stop. And the Lab Performance Screen gives an at-a-glance view of Specimens Held and Criticals.
One bonus worth calling out: because you can connect multiple IM systems to a single Lab GPS app, it's excellent for interface and validation testing — you can toggle connections between production and test without logging into two separate systems. Almost all of our customers connect both.
5</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 GPS is a product we invest in continuously. On the left is the release timeline: v2.1 brought the mobile app and connection-status alerts in early 2024; v2.2 added mobile push notifications, InQ/SendQ alerts, and time-zone awareness; and v2.3 delivered automated daylight-saving time accuracy.
The newest work — v2.4 and the upcoming v2.5 — is about scaling with you. Let me hit the highlights on the right.
Performance at scale: next-level performance testing validates that the platform stays reliable as our customer base and connection volumes grow. Security and modernization: we're keeping the underlying frameworks current so the platform stays secure, supported, and maintainable. Proactive SSO certificate alerts: you'll be notified before a certificate expires, preventing avoidable access disruptions. A connector-email fix reduces noise and keeps notifications timely.
And finally, mobile access for LIS liaisons: non-tenant-admin users can now use the mobile app. This directly supports large, multi-site health systems where an on-site liaison monitors connectivity but doesn't hold full admin permissions — because not everyone needs the keys to the kingdom, just the keys to the one interface that's acting up. The theme here is reliability and future-proofing — exactly what you want from a partner in a growing enterprise deployment.
6</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spend a minute on this one, because it came straight from you — our customers.
You've been telling us about a persona that's become really important in the lab. As mergers and acquisitions keep growing hospital systems, LIS teams are increasingly remote — the LIS department has quietly become a work-from-anywhere job. Meanwhile, someone still has to be in the building when an analyzer decides to have a bad day. That someone is the on-site liaison — and importantly, it isn't always an LIS person. Increasingly it's a lab tech or a lab supervisor who's been handed the role alongside the day job, working with LIS on connectivity and often on validation too. They're the boots on the ground — when a connection goes down at that site, they're the ones standing in front of it. Which, historically, made it a little awkward that they had all of the responsibility and none of the admin rights.
That was the gap. Historically the mobile app was for tenant admins — the LIS team. So the person physically closest to the problem was the one person who couldn't check it from their phone. With v2.5.0 we've opened the mobile app up to users in other security groups, not just tenant admins — so techs, supervisors and LIS staff can all be covered.
And here's the important part for your security team: it isn't a free-for-all. The app respects the permissions those users already have and shows them only what they're entitled to see. So the liaison for St Joseph — like the screen on the right — opens the app and sees St Joseph's instruments. Not the whole enterprise, not everyone else's noise. And if they don't have access to system connections like QMGR, those simply don't appear on the mobile app.
No new permission model to maintain, no separate mobile access list, no 2 a.m. call to someone three states away just to read a status. The right people get the right view, on the device that's already in their pocket.
7</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for everyone's favorite topic: certificates. Nothing says "great Monday" like finding out single sign-on stopped working because a certificate quietly expired over the weekend.
Here's the context. When you set up SSO, a tenant admin uploads a signing certificate — that's the screen on the right, under Configure Security. That certificate has a shelf life, and that shelf life keeps getting shorter. It used to be ten years, which is basically forever — you'd upload it once and change jobs twice before it mattered. The industry has moved hard in the other direction for good security reasons, and we now have customers replacing theirs every single year.
Shorter lifespans are the right call for security. They're also much easier to forget. And when a signing certificate lapses, nobody gets a gentle warning — everybody just loses the ability to log in at the same moment. Usually during a go-live.
So Lab GPS now watches the clock for you. Tenant admins get a notification 30 days before the certificate expires, and a second reminder at 7 days if it hasn't been replaced yet. Thirty days to plan it properly, seven days to say "okay, today."
And replacing it is self-service — the admin uploads the new certificate right here in Configure Security. No ticket, no waiting on us, no downtime. It's a small feature that quietly prevents a very bad afternoon.
8</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does your lab actually benefit? Let me tie the value back to outcomes you care about.
More lab uptime: you spot and resolve issues faster, so results keep flowing and turnaround time is protected. Less IT and LIS burden: by empowering laboratorians to handle basic troubleshooting, you offload routine work from IT — a challenge many labs are reporting. Better patient care: fewer delays and fewer manual-entry errors mean patients are treated faster and more safely.
Work/life balance: the mobile app lets on-call LIS staff resolve issues from anywhere — no laptop required — which is a real quality-of-life win for the team. Your LIS analysts get to be actual people who attend birthday dinners, not just legends who occasionally appear in daylight. Business continuity: you increase uptime and reduce recovery time to keep the enterprise lab running around the clock. And easier interface testing: toggling production and test in one app simplifies validation and go-lives.
I also want to address security directly, because it comes up early with lab and IT leadership. Lab GPS is SOC 2 Type 2 audited, uses SAML 2.0 Single Sign-On, secures data with HTTPS and TLS 1.2 or higher, supports role-based access, and maintains a full audit log. It's secure by design.
9</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wrap up: we like to call Lab GPS the new lab superpower — because it empowers laboratorians while lightening the IT load. No cape required, though we won't stop you.
It comes back to the three themes we started with: visibility, convenience, and speed to resolution. Together they improve business continuity by increasing uptime and reducing recovery time — so your lab can focus on what matters most: improving patient care.
I'd love to set up a live demo, ideally with your LIS and lab operations leads, so they can see the dashboard and mobile app in action against your environment. What does your availability look like over the next couple of weeks? I'm Jodee Wagner, Enterprise Account Executive at Data Innovations — thank you for your time today.
10</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DEFAULT">
    <p:bg>
      <p:bgRef idx="1001">
        <a:schemeClr val="bg1"/>
      </p:bgRef>
    </p:bg>
    <p:spTree>
      <p:nvGrpSpPr>
        <p:cNvPr id="1" name=""/>
        <p:cNvGrpSpPr/>
        <p:nvPr/>
      </p:nvGrpSpPr>
      <p:grpSpPr>
        <a:xfrm>
          <a:off x="0" y="0"/>
          <a:ext cx="0" cy="0"/>
          <a:chOff x="0" y="0"/>
          <a:chExt cx="0" cy="0"/>
        </a:xfrm>
      </p:grpSpPr>
      <p:pic>
        <p:nvPicPr>
          <p:cNvPr id="3" name="Image 0" descr="preencoded.png">
            <a:extLst>
              <a:ext uri="{FF2B5EF4-FFF2-40B4-BE49-F238E27FC236}">
                <a16:creationId xmlns:a16="http://schemas.microsoft.com/office/drawing/2014/main" id="{183785FD-1955-ED50-44FD-AF796F46B534}"/>
              </a:ext>
            </a:extLst>
          </p:cNvPr>
          <p:cNvPicPr>
            <a:picLocks noChangeAspect="1"/>
          </p:cNvPicPr>
          <p:nvPr userDrawn="1"/>
        </p:nvPicPr>
        <p:blipFill>
          <a:blip r:embed="rId2">
            <a:alphaModFix amt="35000"/>
          </a:blip>
          <a:stretch>
            <a:fillRect/>
          </a:stretch>
        </p:blipFill>
        <p:spPr>
          <a:xfrm flipH="1">
            <a:off x="-12901" y="0"/>
            <a:ext cx="18300901" cy="14137155"/>
          </a:xfrm>
          <a:prstGeom prst="rect">
            <a:avLst/>
          </a:prstGeom>
        </p:spPr>
      </p:pic>
      <p:pic>
        <p:nvPicPr>
          <p:cNvPr id="5" name="Image 1" descr="preencoded.png">
            <a:extLst>
              <a:ext uri="{FF2B5EF4-FFF2-40B4-BE49-F238E27FC236}">
                <a16:creationId xmlns:a16="http://schemas.microsoft.com/office/drawing/2014/main" id="{023D9797-A58D-AA40-DF14-CC20BCA7A15B}"/>
              </a:ext>
            </a:extLst>
          </p:cNvPr>
          <p:cNvPicPr>
            <a:picLocks noChangeAspect="1"/>
          </p:cNvPicPr>
          <p:nvPr userDrawn="1"/>
        </p:nvPicPr>
        <p:blipFill>
          <a:blip r:embed="rId3"/>
          <a:stretch>
            <a:fillRect/>
          </a:stretch>
        </p:blipFill>
        <p:spPr>
          <a:xfrm>
            <a:off x="1143000" y="952500"/>
            <a:ext cx="3453557" cy="552450"/>
          </a:xfrm>
          <a:prstGeom prst="rect">
            <a:avLst/>
          </a:prstGeom>
        </p:spPr>
      </p:pic>
      <p:sp>
        <p:nvSpPr>
          <p:cNvPr id="7" name="Shape 0">
            <a:extLst>
              <a:ext uri="{FF2B5EF4-FFF2-40B4-BE49-F238E27FC236}">
                <a16:creationId xmlns:a16="http://schemas.microsoft.com/office/drawing/2014/main" id="{D8281D76-D47B-4115-5982-1B8F6AE0519E}"/>
              </a:ext>
            </a:extLst>
          </p:cNvPr>
          <p:cNvSpPr/>
          <p:nvPr userDrawn="1"/>
        </p:nvSpPr>
        <p:spPr>
          <a:xfrm>
            <a:off x="4977557" y="923925"/>
            <a:ext cx="9525" cy="609600"/>
          </a:xfrm>
          <a:prstGeom prst="rect">
            <a:avLst/>
          </a:prstGeom>
          <a:solidFill>
            <a:srgbClr val="D9D9D9"/>
          </a:solidFill>
          <a:ln/>
        </p:spPr>
        <p:txBody>
          <a:bodyPr/>
          <a:lstStyle/>
          <a:p>
            <a:endParaRPr lang="en-US"/>
          </a:p>
        </p:txBody>
      </p:sp>
      <p:sp>
        <p:nvSpPr>
          <p:cNvPr id="9" name="Text 1">
            <a:extLst>
              <a:ext uri="{FF2B5EF4-FFF2-40B4-BE49-F238E27FC236}">
                <a16:creationId xmlns:a16="http://schemas.microsoft.com/office/drawing/2014/main" id="{1F241B79-D7D4-9FC7-402F-6551CAA2D29E}"/>
              </a:ext>
            </a:extLst>
          </p:cNvPr>
          <p:cNvSpPr/>
          <p:nvPr userDrawn="1"/>
        </p:nvSpPr>
        <p:spPr>
          <a:xfrm>
            <a:off x="5368082" y="800100"/>
            <a:ext cx="4943545" cy="419100"/>
          </a:xfrm>
          <a:prstGeom prst="rect">
            <a:avLst/>
          </a:prstGeom>
          <a:noFill/>
          <a:ln/>
        </p:spPr>
        <p:txBody>
          <a:bodyPr wrap="square" lIns="25400" tIns="25400" rIns="25400" bIns="25400" rtlCol="0" anchor="t">
            <a:normAutofit/>
          </a:bodyPr>
          <a:lstStyle/>
          <a:p>
            <a:pPr marL="0" indent="0" algn="l">
              <a:lnSpc>
                <a:spcPct val="137931"/>
              </a:lnSpc>
              <a:buNone/>
            </a:pPr>
            <a:r>
              <a:rPr lang="en-US" sz="1875" kern="0" spc="255" dirty="0">
                <a:solidFill>
                  <a:srgbClr val="0269A3"/>
                </a:solidFill>
                <a:latin typeface="Arial" pitchFamily="34" charset="0"/>
                <a:ea typeface="Arial" pitchFamily="34" charset="-122"/>
                <a:cs typeface="Arial" pitchFamily="34" charset="-120"/>
              </a:rPr>
              <a:t>DATA INNOVATIONS USER GROUP</a:t>
            </a:r>
            <a:endParaRPr lang="en-US" sz="1875" dirty="0"/>
          </a:p>
        </p:txBody>
      </p:sp>
      <p:sp>
        <p:nvSpPr>
          <p:cNvPr id="11" name="Text 2">
            <a:extLst>
              <a:ext uri="{FF2B5EF4-FFF2-40B4-BE49-F238E27FC236}">
                <a16:creationId xmlns:a16="http://schemas.microsoft.com/office/drawing/2014/main" id="{F6B6C7CA-1708-03CC-AC3D-0218CCCB567D}"/>
              </a:ext>
            </a:extLst>
          </p:cNvPr>
          <p:cNvSpPr/>
          <p:nvPr userDrawn="1"/>
        </p:nvSpPr>
        <p:spPr>
          <a:xfrm>
            <a:off x="5368082" y="1276350"/>
            <a:ext cx="4943545" cy="419100"/>
          </a:xfrm>
          <a:prstGeom prst="rect">
            <a:avLst/>
          </a:prstGeom>
          <a:noFill/>
          <a:ln/>
        </p:spPr>
        <p:txBody>
          <a:bodyPr wrap="square" lIns="25400" tIns="25400" rIns="25400" bIns="25400" rtlCol="0" anchor="t">
            <a:normAutofit/>
          </a:bodyPr>
          <a:lstStyle/>
          <a:p>
            <a:pPr marL="0" indent="0" algn="l">
              <a:lnSpc>
                <a:spcPct val="137931"/>
              </a:lnSpc>
              <a:buNone/>
            </a:pPr>
            <a:r>
              <a:rPr lang="en-US" sz="1875" kern="0" spc="15" dirty="0">
                <a:solidFill>
                  <a:srgbClr val="666666"/>
                </a:solidFill>
                <a:latin typeface="Arial" pitchFamily="34" charset="0"/>
                <a:ea typeface="Arial" pitchFamily="34" charset="-122"/>
                <a:cs typeface="Arial" pitchFamily="34" charset="-120"/>
              </a:rPr>
              <a:t>Orlando, FL · October 7–8, 2026</a:t>
            </a:r>
            <a:endParaRPr lang="en-US" sz="1875" dirty="0"/>
          </a:p>
        </p:txBody>
      </p:sp>
      <p:sp>
        <p:nvSpPr>
          <p:cNvPr id="15" name="Shape 4">
            <a:extLst>
              <a:ext uri="{FF2B5EF4-FFF2-40B4-BE49-F238E27FC236}">
                <a16:creationId xmlns:a16="http://schemas.microsoft.com/office/drawing/2014/main" id="{E2AD45B6-2B6F-DB21-70D8-40D322A6CC98}"/>
              </a:ext>
            </a:extLst>
          </p:cNvPr>
          <p:cNvSpPr/>
          <p:nvPr userDrawn="1"/>
        </p:nvSpPr>
        <p:spPr>
          <a:xfrm>
            <a:off x="1143000" y="5904161"/>
            <a:ext cx="914400" cy="47625"/>
          </a:xfrm>
          <a:prstGeom prst="rect">
            <a:avLst/>
          </a:prstGeom>
          <a:solidFill>
            <a:srgbClr val="F98125"/>
          </a:solidFill>
          <a:ln/>
        </p:spPr>
        <p:txBody>
          <a:bodyPr/>
          <a:lstStyle/>
          <a:p>
            <a:endParaRPr lang="en-US"/>
          </a:p>
        </p:txBody>
      </p:sp>
      <p:sp>
        <p:nvSpPr>
          <p:cNvPr id="21" name="Shape 7">
            <a:extLst>
              <a:ext uri="{FF2B5EF4-FFF2-40B4-BE49-F238E27FC236}">
                <a16:creationId xmlns:a16="http://schemas.microsoft.com/office/drawing/2014/main" id="{B9F5D291-D176-8D9E-E24C-82A34A5C6EFF}"/>
              </a:ext>
            </a:extLst>
          </p:cNvPr>
          <p:cNvSpPr/>
          <p:nvPr userDrawn="1"/>
        </p:nvSpPr>
        <p:spPr>
          <a:xfrm>
            <a:off x="1143000" y="9035504"/>
            <a:ext cx="16002000" cy="9525"/>
          </a:xfrm>
          <a:prstGeom prst="rect">
            <a:avLst/>
          </a:prstGeom>
          <a:solidFill>
            <a:srgbClr val="D9D9D9"/>
          </a:solidFill>
          <a:ln/>
        </p:spPr>
        <p:txBody>
          <a:bodyPr/>
          <a:lstStyle/>
          <a:p>
            <a:endParaRPr lang="en-US"/>
          </a:p>
        </p:txBody>
      </p:sp>
      <p:sp>
        <p:nvSpPr>
          <p:cNvPr id="23" name="Text 8">
            <a:extLst>
              <a:ext uri="{FF2B5EF4-FFF2-40B4-BE49-F238E27FC236}">
                <a16:creationId xmlns:a16="http://schemas.microsoft.com/office/drawing/2014/main" id="{548EB1EF-0257-CBEC-0C2B-9B7F2AFF0748}"/>
              </a:ext>
            </a:extLst>
          </p:cNvPr>
          <p:cNvSpPr/>
          <p:nvPr userDrawn="1"/>
        </p:nvSpPr>
        <p:spPr>
          <a:xfrm>
            <a:off x="1143000" y="9311729"/>
            <a:ext cx="5591056" cy="403771"/>
          </a:xfrm>
          <a:prstGeom prst="rect">
            <a:avLst/>
          </a:prstGeom>
          <a:noFill/>
          <a:ln/>
        </p:spPr>
        <p:txBody>
          <a:bodyPr wrap="square" lIns="25400" tIns="25400" rIns="25400" bIns="25400" rtlCol="0" anchor="t">
            <a:normAutofit/>
          </a:bodyPr>
          <a:lstStyle/>
          <a:p>
            <a:pPr marL="0" indent="0" algn="l">
              <a:lnSpc>
                <a:spcPct val="137143"/>
              </a:lnSpc>
              <a:buNone/>
            </a:pPr>
            <a:r>
              <a:rPr lang="en-US" sz="1800" dirty="0">
                <a:solidFill>
                  <a:srgbClr val="999999"/>
                </a:solidFill>
                <a:latin typeface="Arial" pitchFamily="34" charset="0"/>
                <a:ea typeface="Arial" pitchFamily="34" charset="-122"/>
                <a:cs typeface="Arial" pitchFamily="34" charset="-120"/>
              </a:rPr>
              <a:t>Revolutionizing the lab. Transforming patient care.</a:t>
            </a:r>
            <a:endParaRPr lang="en-US" sz="1800" dirty="0"/>
          </a:p>
        </p:txBody>
      </p:sp>
      <p:sp>
        <p:nvSpPr>
          <p:cNvPr id="25" name="Text 9">
            <a:extLst>
              <a:ext uri="{FF2B5EF4-FFF2-40B4-BE49-F238E27FC236}">
                <a16:creationId xmlns:a16="http://schemas.microsoft.com/office/drawing/2014/main" id="{45DE759C-1DC6-2EC0-4344-550A940CB7F8}"/>
              </a:ext>
            </a:extLst>
          </p:cNvPr>
          <p:cNvSpPr/>
          <p:nvPr userDrawn="1"/>
        </p:nvSpPr>
        <p:spPr>
          <a:xfrm>
            <a:off x="14697224" y="9311729"/>
            <a:ext cx="2692554" cy="403771"/>
          </a:xfrm>
          <a:prstGeom prst="rect">
            <a:avLst/>
          </a:prstGeom>
          <a:noFill/>
          <a:ln/>
        </p:spPr>
        <p:txBody>
          <a:bodyPr wrap="square" lIns="25400" tIns="25400" rIns="25400" bIns="25400" rtlCol="0" anchor="t">
            <a:normAutofit/>
          </a:bodyPr>
          <a:lstStyle/>
          <a:p>
            <a:pPr marL="0" indent="0" algn="l">
              <a:lnSpc>
                <a:spcPct val="137143"/>
              </a:lnSpc>
              <a:buNone/>
            </a:pPr>
            <a:r>
              <a:rPr lang="en-US" sz="1800" kern="0" spc="180" dirty="0">
                <a:solidFill>
                  <a:srgbClr val="5F8FB4"/>
                </a:solidFill>
                <a:latin typeface="Arial" pitchFamily="34" charset="0"/>
                <a:ea typeface="Arial" pitchFamily="34" charset="-122"/>
                <a:cs typeface="Arial" pitchFamily="34" charset="-120"/>
              </a:rPr>
              <a:t>USER GROUP 2026</a:t>
            </a:r>
            <a:endParaRPr lang="en-US" sz="1800" dirty="0"/>
          </a:p>
        </p:txBody>
      </p:sp>
      <p:sp>
        <p:nvSpPr>
          <p:cNvPr id="28" name="Title 27">
            <a:extLst>
              <a:ext uri="{FF2B5EF4-FFF2-40B4-BE49-F238E27FC236}">
                <a16:creationId xmlns:a16="http://schemas.microsoft.com/office/drawing/2014/main" id="{998D905E-2BC6-B005-28CA-FF275C48537A}"/>
              </a:ext>
            </a:extLst>
          </p:cNvPr>
          <p:cNvSpPr>
            <a:spLocks noGrp="1"/>
          </p:cNvSpPr>
          <p:nvPr>
            <p:ph type="title"/>
          </p:nvPr>
        </p:nvSpPr>
        <p:spPr>
          <a:xfrm>
            <a:off x="1143000" y="3067497"/>
            <a:ext cx="14617700" cy="1989137"/>
          </a:xfrm>
          <a:prstGeom prst="rect">
            <a:avLst/>
          </a:prstGeom>
        </p:spPr>
        <p:txBody>
          <a:bodyPr/>
          <a:lstStyle>
            <a:lvl1pPr algn="l">
              <a:defRPr sz="6600">
                <a:solidFill>
                  <a:schemeClr val="tx2"/>
                </a:solidFill>
              </a:defRPr>
            </a:lvl1pPr>
          </a:lstStyle>
          <a:p>
            <a:r>
              <a:rPr lang="en-US" dirty="0"/>
              <a:t>Click to edit Master title style</a:t>
            </a:r>
          </a:p>
        </p:txBody>
      </p:sp>
      <p:sp>
        <p:nvSpPr>
          <p:cNvPr id="30" name="Text Placeholder 29">
            <a:extLst>
              <a:ext uri="{FF2B5EF4-FFF2-40B4-BE49-F238E27FC236}">
                <a16:creationId xmlns:a16="http://schemas.microsoft.com/office/drawing/2014/main" id="{110A1C94-CBB4-A7DC-813D-B025E77E3727}"/>
              </a:ext>
            </a:extLst>
          </p:cNvPr>
          <p:cNvSpPr>
            <a:spLocks noGrp="1"/>
          </p:cNvSpPr>
          <p:nvPr>
            <p:ph type="body" sz="quarter" idx="10" hasCustomPrompt="1"/>
          </p:nvPr>
        </p:nvSpPr>
        <p:spPr>
          <a:xfrm>
            <a:off x="1143000" y="6294661"/>
            <a:ext cx="14617700" cy="649039"/>
          </a:xfrm>
          <a:prstGeom prst="rect">
            <a:avLst/>
          </a:prstGeom>
        </p:spPr>
        <p:txBody>
          <a:bodyPr/>
          <a:lstStyle>
            <a:lvl1pPr>
              <a:buNone/>
              <a:defRPr>
                <a:solidFill>
                  <a:schemeClr val="tx2"/>
                </a:solidFill>
              </a:defRPr>
            </a:lvl1pPr>
          </a:lstStyle>
          <a:p>
            <a:pPr lvl="0"/>
            <a:r>
              <a:rPr lang="en-US" dirty="0"/>
              <a:t>Presenter Name</a:t>
            </a:r>
          </a:p>
        </p:txBody>
      </p:sp>
      <p:sp>
        <p:nvSpPr>
          <p:cNvPr id="33" name="Text Placeholder 32">
            <a:extLst>
              <a:ext uri="{FF2B5EF4-FFF2-40B4-BE49-F238E27FC236}">
                <a16:creationId xmlns:a16="http://schemas.microsoft.com/office/drawing/2014/main" id="{D047963A-56F9-F4A4-807E-5357C3B715D5}"/>
              </a:ext>
            </a:extLst>
          </p:cNvPr>
          <p:cNvSpPr>
            <a:spLocks noGrp="1"/>
          </p:cNvSpPr>
          <p:nvPr>
            <p:ph type="body" sz="quarter" idx="11" hasCustomPrompt="1"/>
          </p:nvPr>
        </p:nvSpPr>
        <p:spPr>
          <a:xfrm>
            <a:off x="1143000" y="6986538"/>
            <a:ext cx="14617700" cy="627062"/>
          </a:xfrm>
          <a:prstGeom prst="rect">
            <a:avLst/>
          </a:prstGeom>
        </p:spPr>
        <p:txBody>
          <a:bodyPr/>
          <a:lstStyle>
            <a:lvl1pPr>
              <a:buNone/>
              <a:defRPr sz="2400">
                <a:solidFill>
                  <a:srgbClr val="646464"/>
                </a:solidFill>
              </a:defRPr>
            </a:lvl1pPr>
          </a:lstStyle>
          <a:p>
            <a:pPr lvl="0"/>
            <a:r>
              <a:rPr lang="en-US" dirty="0"/>
              <a:t>Role or Job Title</a:t>
            </a:r>
          </a:p>
        </p:txBody>
      </p:sp>
    </p:spTree>
    <p:extLst>
      <p:ext uri="{BB962C8B-B14F-4D97-AF65-F5344CB8AC3E}">
        <p14:creationId xmlns:p14="http://schemas.microsoft.com/office/powerpoint/2010/main" val="9330680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3.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5.png"/><Relationship Id="rId7"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32.png"/><Relationship Id="rId4" Type="http://schemas.openxmlformats.org/officeDocument/2006/relationships/image" Target="../media/image6.pn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AE6BC-90B0-F2FC-3C3D-26E31DD3AE85}"/>
              </a:ext>
            </a:extLst>
          </p:cNvPr>
          <p:cNvSpPr>
            <a:spLocks noGrp="1"/>
          </p:cNvSpPr>
          <p:nvPr>
            <p:ph type="title"/>
          </p:nvPr>
        </p:nvSpPr>
        <p:spPr>
          <a:xfrm>
            <a:off x="1143000" y="3067497"/>
            <a:ext cx="14617700" cy="2564046"/>
          </a:xfrm>
        </p:spPr>
        <p:txBody>
          <a:bodyPr/>
          <a:lstStyle/>
          <a:p>
            <a:r>
              <a:rPr lang="en-US" sz="8000" dirty="0"/>
              <a:t>Lab GPS</a:t>
            </a:r>
            <a:br>
              <a:rPr lang="en-US" sz="8000" dirty="0"/>
            </a:br>
            <a:r>
              <a:rPr lang="en-US" dirty="0">
                <a:solidFill>
                  <a:schemeClr val="accent1"/>
                </a:solidFill>
                <a:latin typeface="Instrument Serif" pitchFamily="2" charset="0"/>
              </a:rPr>
              <a:t>Navigating Lab Uptime with Ease</a:t>
            </a:r>
            <a:endParaRPr lang="en-US" sz="8000" dirty="0">
              <a:solidFill>
                <a:schemeClr val="accent1"/>
              </a:solidFill>
              <a:latin typeface="Instrument Serif" pitchFamily="2" charset="0"/>
            </a:endParaRPr>
          </a:p>
        </p:txBody>
      </p:sp>
      <p:sp>
        <p:nvSpPr>
          <p:cNvPr id="3" name="Text Placeholder 2">
            <a:extLst>
              <a:ext uri="{FF2B5EF4-FFF2-40B4-BE49-F238E27FC236}">
                <a16:creationId xmlns:a16="http://schemas.microsoft.com/office/drawing/2014/main" id="{7C9ED0E1-8DA1-B88D-C1EC-65B90A322076}"/>
              </a:ext>
            </a:extLst>
          </p:cNvPr>
          <p:cNvSpPr>
            <a:spLocks noGrp="1"/>
          </p:cNvSpPr>
          <p:nvPr>
            <p:ph type="body" sz="quarter" idx="10"/>
          </p:nvPr>
        </p:nvSpPr>
        <p:spPr/>
        <p:txBody>
          <a:bodyPr/>
          <a:lstStyle/>
          <a:p>
            <a:r>
              <a:rPr lang="en-US" dirty="0"/>
              <a:t>Jodee Wagner</a:t>
            </a:r>
          </a:p>
        </p:txBody>
      </p:sp>
      <p:sp>
        <p:nvSpPr>
          <p:cNvPr id="4" name="Text Placeholder 3">
            <a:extLst>
              <a:ext uri="{FF2B5EF4-FFF2-40B4-BE49-F238E27FC236}">
                <a16:creationId xmlns:a16="http://schemas.microsoft.com/office/drawing/2014/main" id="{B555F1C0-C7A9-5D6B-57AE-4B9715B8902A}"/>
              </a:ext>
            </a:extLst>
          </p:cNvPr>
          <p:cNvSpPr>
            <a:spLocks noGrp="1"/>
          </p:cNvSpPr>
          <p:nvPr>
            <p:ph type="body" sz="quarter" idx="11"/>
          </p:nvPr>
        </p:nvSpPr>
        <p:spPr/>
        <p:txBody>
          <a:bodyPr/>
          <a:lstStyle/>
          <a:p>
            <a:r>
              <a:rPr lang="en-US" dirty="0"/>
              <a:t>Enterprise Account Executive</a:t>
            </a:r>
          </a:p>
        </p:txBody>
      </p:sp>
    </p:spTree>
    <p:extLst>
      <p:ext uri="{BB962C8B-B14F-4D97-AF65-F5344CB8AC3E}">
        <p14:creationId xmlns:p14="http://schemas.microsoft.com/office/powerpoint/2010/main" val="291571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762000" y="533400"/>
            <a:ext cx="18440400"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kern="0" spc="195" dirty="0">
                <a:solidFill>
                  <a:srgbClr val="5F8FB4"/>
                </a:solidFill>
                <a:latin typeface="Artific Med" pitchFamily="50" charset="0"/>
                <a:ea typeface="Artific Med" pitchFamily="50" charset="0"/>
                <a:cs typeface="Artific" pitchFamily="34" charset="-120"/>
              </a:rPr>
              <a:t>DATA INNOVATIONS</a:t>
            </a:r>
            <a:endParaRPr lang="en-US" sz="1650" dirty="0"/>
          </a:p>
        </p:txBody>
      </p:sp>
      <p:sp>
        <p:nvSpPr>
          <p:cNvPr id="3" name="Text 1"/>
          <p:cNvSpPr/>
          <p:nvPr/>
        </p:nvSpPr>
        <p:spPr>
          <a:xfrm>
            <a:off x="762000" y="1192411"/>
            <a:ext cx="17266920"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kern="0" spc="180" dirty="0">
                <a:solidFill>
                  <a:srgbClr val="0269A3"/>
                </a:solidFill>
                <a:latin typeface="Artific Med" pitchFamily="50" charset="0"/>
                <a:ea typeface="Artific Med" pitchFamily="50" charset="0"/>
                <a:cs typeface="Artific" pitchFamily="34" charset="-120"/>
              </a:rPr>
              <a:t>THE CHALLENGE</a:t>
            </a:r>
            <a:endParaRPr lang="en-US" sz="1875" dirty="0"/>
          </a:p>
        </p:txBody>
      </p:sp>
      <p:sp>
        <p:nvSpPr>
          <p:cNvPr id="4" name="Text 2"/>
          <p:cNvSpPr/>
          <p:nvPr/>
        </p:nvSpPr>
        <p:spPr>
          <a:xfrm>
            <a:off x="762000" y="1687711"/>
            <a:ext cx="18440400" cy="683865"/>
          </a:xfrm>
          <a:prstGeom prst="rect">
            <a:avLst/>
          </a:prstGeom>
          <a:noFill/>
          <a:ln/>
        </p:spPr>
        <p:txBody>
          <a:bodyPr wrap="square" lIns="25400" tIns="25400" rIns="25400" bIns="25400" rtlCol="0" anchor="t">
            <a:normAutofit/>
          </a:bodyPr>
          <a:lstStyle/>
          <a:p>
            <a:pPr marL="0" indent="0" algn="l">
              <a:lnSpc>
                <a:spcPct val="80000"/>
              </a:lnSpc>
              <a:buNone/>
            </a:pPr>
            <a:r>
              <a:rPr lang="en-US" sz="4500" kern="0" spc="-60" dirty="0">
                <a:solidFill>
                  <a:srgbClr val="16222C"/>
                </a:solidFill>
                <a:latin typeface="Artific Med" pitchFamily="50" charset="0"/>
                <a:ea typeface="Artific Med" pitchFamily="50" charset="0"/>
                <a:cs typeface="Artific" pitchFamily="34" charset="-120"/>
              </a:rPr>
              <a:t>The Costly Problem of </a:t>
            </a:r>
            <a:r>
              <a:rPr lang="en-US" sz="4500" i="1" kern="0" spc="-60" dirty="0">
                <a:solidFill>
                  <a:srgbClr val="16222C"/>
                </a:solidFill>
                <a:latin typeface="Instrument Serif" pitchFamily="34" charset="0"/>
                <a:ea typeface="Instrument Serif" pitchFamily="34" charset="-122"/>
                <a:cs typeface="Instrument Serif" pitchFamily="34" charset="-120"/>
              </a:rPr>
              <a:t>Lab Downtime</a:t>
            </a:r>
            <a:endParaRPr lang="en-US" sz="4500" dirty="0"/>
          </a:p>
        </p:txBody>
      </p:sp>
      <p:sp>
        <p:nvSpPr>
          <p:cNvPr id="5" name="Shape 3"/>
          <p:cNvSpPr/>
          <p:nvPr/>
        </p:nvSpPr>
        <p:spPr>
          <a:xfrm>
            <a:off x="762000" y="2771626"/>
            <a:ext cx="5962650" cy="7058174"/>
          </a:xfrm>
          <a:prstGeom prst="roundRect">
            <a:avLst>
              <a:gd name="adj" fmla="val 2236"/>
            </a:avLst>
          </a:prstGeom>
          <a:solidFill>
            <a:srgbClr val="FFFFFF"/>
          </a:solidFill>
          <a:ln/>
          <a:effectLst>
            <a:outerShdw blurRad="133350" dist="19050" dir="5400000" algn="bl" rotWithShape="0">
              <a:srgbClr val="2E4B61">
                <a:alpha val="7000"/>
              </a:srgbClr>
            </a:outerShdw>
          </a:effectLst>
        </p:spPr>
        <p:txBody>
          <a:bodyPr/>
          <a:lstStyle/>
          <a:p>
            <a:endParaRPr lang="en-US"/>
          </a:p>
        </p:txBody>
      </p:sp>
      <p:sp>
        <p:nvSpPr>
          <p:cNvPr id="6" name="Shape 4"/>
          <p:cNvSpPr/>
          <p:nvPr/>
        </p:nvSpPr>
        <p:spPr>
          <a:xfrm>
            <a:off x="762000" y="9820275"/>
            <a:ext cx="5962650" cy="9525"/>
          </a:xfrm>
          <a:prstGeom prst="rect">
            <a:avLst/>
          </a:prstGeom>
          <a:solidFill>
            <a:srgbClr val="E4E9ED"/>
          </a:solidFill>
          <a:ln/>
        </p:spPr>
        <p:txBody>
          <a:bodyPr/>
          <a:lstStyle/>
          <a:p>
            <a:endParaRPr lang="en-US"/>
          </a:p>
        </p:txBody>
      </p:sp>
      <p:sp>
        <p:nvSpPr>
          <p:cNvPr id="7" name="Shape 5"/>
          <p:cNvSpPr/>
          <p:nvPr/>
        </p:nvSpPr>
        <p:spPr>
          <a:xfrm>
            <a:off x="762000" y="2771626"/>
            <a:ext cx="5962650" cy="190500"/>
          </a:xfrm>
          <a:prstGeom prst="rect">
            <a:avLst/>
          </a:prstGeom>
          <a:solidFill>
            <a:srgbClr val="0269A3"/>
          </a:solidFill>
          <a:ln/>
        </p:spPr>
        <p:txBody>
          <a:bodyPr/>
          <a:lstStyle/>
          <a:p>
            <a:endParaRPr lang="en-US"/>
          </a:p>
        </p:txBody>
      </p:sp>
      <p:sp>
        <p:nvSpPr>
          <p:cNvPr id="8" name="Shape 6"/>
          <p:cNvSpPr/>
          <p:nvPr/>
        </p:nvSpPr>
        <p:spPr>
          <a:xfrm>
            <a:off x="762000" y="2771626"/>
            <a:ext cx="9525" cy="7058174"/>
          </a:xfrm>
          <a:prstGeom prst="rect">
            <a:avLst/>
          </a:prstGeom>
          <a:solidFill>
            <a:srgbClr val="E4E9ED"/>
          </a:solidFill>
          <a:ln/>
        </p:spPr>
        <p:txBody>
          <a:bodyPr/>
          <a:lstStyle/>
          <a:p>
            <a:endParaRPr lang="en-US"/>
          </a:p>
        </p:txBody>
      </p:sp>
      <p:sp>
        <p:nvSpPr>
          <p:cNvPr id="9" name="Shape 7"/>
          <p:cNvSpPr/>
          <p:nvPr/>
        </p:nvSpPr>
        <p:spPr>
          <a:xfrm>
            <a:off x="6715125" y="2771626"/>
            <a:ext cx="9525" cy="7058174"/>
          </a:xfrm>
          <a:prstGeom prst="rect">
            <a:avLst/>
          </a:prstGeom>
          <a:solidFill>
            <a:srgbClr val="E4E9ED"/>
          </a:solidFill>
          <a:ln/>
        </p:spPr>
        <p:txBody>
          <a:bodyPr/>
          <a:lstStyle/>
          <a:p>
            <a:endParaRPr lang="en-US"/>
          </a:p>
        </p:txBody>
      </p:sp>
      <p:sp>
        <p:nvSpPr>
          <p:cNvPr id="10" name="Text 8"/>
          <p:cNvSpPr/>
          <p:nvPr/>
        </p:nvSpPr>
        <p:spPr>
          <a:xfrm>
            <a:off x="1190625" y="3457426"/>
            <a:ext cx="5615940" cy="1580257"/>
          </a:xfrm>
          <a:prstGeom prst="rect">
            <a:avLst/>
          </a:prstGeom>
          <a:noFill/>
          <a:ln/>
        </p:spPr>
        <p:txBody>
          <a:bodyPr wrap="square" lIns="25400" tIns="25400" rIns="25400" bIns="25400" rtlCol="0" anchor="t">
            <a:normAutofit/>
          </a:bodyPr>
          <a:lstStyle/>
          <a:p>
            <a:pPr marL="0" indent="0" algn="l">
              <a:lnSpc>
                <a:spcPct val="68034"/>
              </a:lnSpc>
              <a:buNone/>
            </a:pPr>
            <a:r>
              <a:rPr lang="en-US" sz="13200" kern="0" spc="-450" dirty="0">
                <a:solidFill>
                  <a:srgbClr val="0269A3"/>
                </a:solidFill>
                <a:latin typeface="Artific Med" pitchFamily="50" charset="0"/>
                <a:ea typeface="Artific Med" pitchFamily="50" charset="0"/>
                <a:cs typeface="Artific" pitchFamily="34" charset="-120"/>
              </a:rPr>
              <a:t>73%</a:t>
            </a:r>
            <a:endParaRPr lang="en-US" sz="13200" dirty="0"/>
          </a:p>
        </p:txBody>
      </p:sp>
      <p:sp>
        <p:nvSpPr>
          <p:cNvPr id="11" name="Text 9"/>
          <p:cNvSpPr/>
          <p:nvPr/>
        </p:nvSpPr>
        <p:spPr>
          <a:xfrm>
            <a:off x="1190625" y="5266283"/>
            <a:ext cx="5258562" cy="1195388"/>
          </a:xfrm>
          <a:prstGeom prst="rect">
            <a:avLst/>
          </a:prstGeom>
          <a:noFill/>
          <a:ln/>
        </p:spPr>
        <p:txBody>
          <a:bodyPr wrap="square" lIns="25400" tIns="25400" rIns="25400" bIns="25400" rtlCol="0" anchor="t">
            <a:normAutofit/>
          </a:bodyPr>
          <a:lstStyle/>
          <a:p>
            <a:pPr marL="0" indent="0" algn="l">
              <a:lnSpc>
                <a:spcPct val="101250"/>
              </a:lnSpc>
              <a:buNone/>
            </a:pPr>
            <a:r>
              <a:rPr lang="en-US" sz="2250" dirty="0">
                <a:solidFill>
                  <a:srgbClr val="16222C"/>
                </a:solidFill>
                <a:latin typeface="Artific Med" pitchFamily="50" charset="0"/>
                <a:ea typeface="Artific Med" pitchFamily="50" charset="0"/>
                <a:cs typeface="Artific" pitchFamily="34" charset="-120"/>
              </a:rPr>
              <a:t>of laboratorians say unplanned downtime is a leading factor that limits lab productivity</a:t>
            </a:r>
            <a:endParaRPr lang="en-US" sz="2250" dirty="0"/>
          </a:p>
        </p:txBody>
      </p:sp>
      <p:sp>
        <p:nvSpPr>
          <p:cNvPr id="12" name="Text 10"/>
          <p:cNvSpPr/>
          <p:nvPr/>
        </p:nvSpPr>
        <p:spPr>
          <a:xfrm>
            <a:off x="1190625" y="8826103"/>
            <a:ext cx="5258562" cy="708422"/>
          </a:xfrm>
          <a:prstGeom prst="rect">
            <a:avLst/>
          </a:prstGeom>
          <a:noFill/>
          <a:ln/>
        </p:spPr>
        <p:txBody>
          <a:bodyPr wrap="square" lIns="25400" tIns="25400" rIns="25400" bIns="25400" rtlCol="0" anchor="t">
            <a:normAutofit/>
          </a:bodyPr>
          <a:lstStyle/>
          <a:p>
            <a:pPr marL="0" indent="0" algn="l">
              <a:lnSpc>
                <a:spcPct val="121379"/>
              </a:lnSpc>
              <a:buNone/>
            </a:pPr>
            <a:r>
              <a:rPr lang="en-US" sz="1650" dirty="0">
                <a:solidFill>
                  <a:srgbClr val="8A9AA6"/>
                </a:solidFill>
                <a:latin typeface="Artific Med" pitchFamily="50" charset="0"/>
                <a:ea typeface="Artific Med" pitchFamily="50" charset="0"/>
                <a:cs typeface="Artific" pitchFamily="34" charset="-120"/>
              </a:rPr>
              <a:t>Source: Frost &amp; Sullivan / Beckman Coulter market research</a:t>
            </a:r>
            <a:endParaRPr lang="en-US" sz="1650" dirty="0"/>
          </a:p>
        </p:txBody>
      </p:sp>
      <p:sp>
        <p:nvSpPr>
          <p:cNvPr id="13" name="Text 11"/>
          <p:cNvSpPr/>
          <p:nvPr/>
        </p:nvSpPr>
        <p:spPr>
          <a:xfrm>
            <a:off x="7181850" y="2771626"/>
            <a:ext cx="10654475" cy="805755"/>
          </a:xfrm>
          <a:prstGeom prst="rect">
            <a:avLst/>
          </a:prstGeom>
          <a:noFill/>
          <a:ln/>
        </p:spPr>
        <p:txBody>
          <a:bodyPr wrap="square" lIns="25400" tIns="25400" rIns="25400" bIns="25400" rtlCol="0" anchor="t">
            <a:normAutofit/>
          </a:bodyPr>
          <a:lstStyle/>
          <a:p>
            <a:pPr marL="0" indent="0" algn="l">
              <a:lnSpc>
                <a:spcPct val="98293"/>
              </a:lnSpc>
              <a:buNone/>
            </a:pPr>
            <a:r>
              <a:rPr lang="en-US" sz="2325" dirty="0">
                <a:solidFill>
                  <a:srgbClr val="16222C"/>
                </a:solidFill>
                <a:latin typeface="Artific Med" pitchFamily="50" charset="0"/>
                <a:ea typeface="Artific Med" pitchFamily="50" charset="0"/>
                <a:cs typeface="Artific" pitchFamily="34" charset="-120"/>
              </a:rPr>
              <a:t>When connectivity fails, the impact ripples across the entire lab — and reaches the patient.</a:t>
            </a:r>
            <a:endParaRPr lang="en-US" sz="2325" dirty="0"/>
          </a:p>
        </p:txBody>
      </p:sp>
      <p:sp>
        <p:nvSpPr>
          <p:cNvPr id="14" name="Text 12"/>
          <p:cNvSpPr/>
          <p:nvPr/>
        </p:nvSpPr>
        <p:spPr>
          <a:xfrm>
            <a:off x="7181850" y="3672632"/>
            <a:ext cx="10654475"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dirty="0">
                <a:solidFill>
                  <a:srgbClr val="F98125"/>
                </a:solidFill>
                <a:latin typeface="Artific Med" pitchFamily="50" charset="0"/>
                <a:ea typeface="Artific Med" pitchFamily="50" charset="0"/>
                <a:cs typeface="Artific" pitchFamily="34" charset="-120"/>
              </a:rPr>
              <a:t>Translation: it's never the printer at 9 a.m. — it's the analyzer at 2 a.m.</a:t>
            </a:r>
            <a:endParaRPr lang="en-US" sz="1875" dirty="0"/>
          </a:p>
        </p:txBody>
      </p:sp>
      <p:sp>
        <p:nvSpPr>
          <p:cNvPr id="15" name="Shape 13"/>
          <p:cNvSpPr/>
          <p:nvPr/>
        </p:nvSpPr>
        <p:spPr>
          <a:xfrm>
            <a:off x="7181850" y="4320332"/>
            <a:ext cx="10344150" cy="1009650"/>
          </a:xfrm>
          <a:prstGeom prst="roundRect">
            <a:avLst>
              <a:gd name="adj" fmla="val 9434"/>
            </a:avLst>
          </a:prstGeom>
          <a:solidFill>
            <a:srgbClr val="FFFFFF"/>
          </a:solidFill>
          <a:ln/>
        </p:spPr>
        <p:txBody>
          <a:bodyPr/>
          <a:lstStyle/>
          <a:p>
            <a:endParaRPr lang="en-US"/>
          </a:p>
        </p:txBody>
      </p:sp>
      <p:sp>
        <p:nvSpPr>
          <p:cNvPr id="16" name="Shape 14"/>
          <p:cNvSpPr/>
          <p:nvPr/>
        </p:nvSpPr>
        <p:spPr>
          <a:xfrm>
            <a:off x="7181850" y="5320457"/>
            <a:ext cx="10344150" cy="9525"/>
          </a:xfrm>
          <a:prstGeom prst="rect">
            <a:avLst/>
          </a:prstGeom>
          <a:solidFill>
            <a:srgbClr val="E4E9ED"/>
          </a:solidFill>
          <a:ln/>
        </p:spPr>
        <p:txBody>
          <a:bodyPr/>
          <a:lstStyle/>
          <a:p>
            <a:endParaRPr lang="en-US"/>
          </a:p>
        </p:txBody>
      </p:sp>
      <p:sp>
        <p:nvSpPr>
          <p:cNvPr id="17" name="Shape 15"/>
          <p:cNvSpPr/>
          <p:nvPr/>
        </p:nvSpPr>
        <p:spPr>
          <a:xfrm>
            <a:off x="7181850" y="4320332"/>
            <a:ext cx="10344150" cy="9525"/>
          </a:xfrm>
          <a:prstGeom prst="rect">
            <a:avLst/>
          </a:prstGeom>
          <a:solidFill>
            <a:srgbClr val="E4E9ED"/>
          </a:solidFill>
          <a:ln/>
        </p:spPr>
        <p:txBody>
          <a:bodyPr/>
          <a:lstStyle/>
          <a:p>
            <a:endParaRPr lang="en-US"/>
          </a:p>
        </p:txBody>
      </p:sp>
      <p:sp>
        <p:nvSpPr>
          <p:cNvPr id="18" name="Shape 16"/>
          <p:cNvSpPr/>
          <p:nvPr/>
        </p:nvSpPr>
        <p:spPr>
          <a:xfrm>
            <a:off x="7181850" y="4320332"/>
            <a:ext cx="104775" cy="1009650"/>
          </a:xfrm>
          <a:prstGeom prst="rect">
            <a:avLst/>
          </a:prstGeom>
          <a:solidFill>
            <a:srgbClr val="F98125"/>
          </a:solidFill>
          <a:ln/>
        </p:spPr>
        <p:txBody>
          <a:bodyPr/>
          <a:lstStyle/>
          <a:p>
            <a:endParaRPr lang="en-US"/>
          </a:p>
        </p:txBody>
      </p:sp>
      <p:sp>
        <p:nvSpPr>
          <p:cNvPr id="19" name="Shape 17"/>
          <p:cNvSpPr/>
          <p:nvPr/>
        </p:nvSpPr>
        <p:spPr>
          <a:xfrm>
            <a:off x="17516475" y="4320332"/>
            <a:ext cx="9525" cy="1009650"/>
          </a:xfrm>
          <a:prstGeom prst="rect">
            <a:avLst/>
          </a:prstGeom>
          <a:solidFill>
            <a:srgbClr val="E4E9ED"/>
          </a:solidFill>
          <a:ln/>
        </p:spPr>
        <p:txBody>
          <a:bodyPr/>
          <a:lstStyle/>
          <a:p>
            <a:endParaRPr lang="en-US"/>
          </a:p>
        </p:txBody>
      </p:sp>
      <p:sp>
        <p:nvSpPr>
          <p:cNvPr id="20" name="Shape 18"/>
          <p:cNvSpPr/>
          <p:nvPr/>
        </p:nvSpPr>
        <p:spPr>
          <a:xfrm>
            <a:off x="7534275" y="4520357"/>
            <a:ext cx="609600" cy="609600"/>
          </a:xfrm>
          <a:prstGeom prst="ellipse">
            <a:avLst/>
          </a:prstGeom>
          <a:solidFill>
            <a:srgbClr val="E9F3FB"/>
          </a:solidFill>
          <a:ln/>
        </p:spPr>
        <p:txBody>
          <a:bodyPr/>
          <a:lstStyle/>
          <a:p>
            <a:endParaRPr lang="en-US"/>
          </a:p>
        </p:txBody>
      </p:sp>
      <p:pic>
        <p:nvPicPr>
          <p:cNvPr id="21" name="Image 0" descr="preencoded.png"/>
          <p:cNvPicPr>
            <a:picLocks noChangeAspect="1"/>
          </p:cNvPicPr>
          <p:nvPr/>
        </p:nvPicPr>
        <p:blipFill>
          <a:blip r:embed="rId3"/>
          <a:srcRect/>
          <a:stretch/>
        </p:blipFill>
        <p:spPr>
          <a:xfrm>
            <a:off x="7677150" y="4663232"/>
            <a:ext cx="323850" cy="323850"/>
          </a:xfrm>
          <a:prstGeom prst="rect">
            <a:avLst/>
          </a:prstGeom>
        </p:spPr>
      </p:pic>
      <p:sp>
        <p:nvSpPr>
          <p:cNvPr id="22" name="Text 19"/>
          <p:cNvSpPr/>
          <p:nvPr/>
        </p:nvSpPr>
        <p:spPr>
          <a:xfrm>
            <a:off x="8372475" y="4611737"/>
            <a:ext cx="7597966" cy="464790"/>
          </a:xfrm>
          <a:prstGeom prst="rect">
            <a:avLst/>
          </a:prstGeom>
          <a:noFill/>
          <a:ln/>
        </p:spPr>
        <p:txBody>
          <a:bodyPr wrap="square" lIns="25400" tIns="25400" rIns="25400" bIns="25400" rtlCol="0" anchor="t">
            <a:normAutofit/>
          </a:bodyPr>
          <a:lstStyle/>
          <a:p>
            <a:pPr marL="0" indent="0" algn="l">
              <a:lnSpc>
                <a:spcPct val="116364"/>
              </a:lnSpc>
              <a:buNone/>
            </a:pPr>
            <a:r>
              <a:rPr lang="en-US" sz="2100" dirty="0">
                <a:solidFill>
                  <a:srgbClr val="16222C"/>
                </a:solidFill>
                <a:latin typeface="Artific Med" pitchFamily="50" charset="0"/>
                <a:ea typeface="Artific Med" pitchFamily="50" charset="0"/>
                <a:cs typeface="Artific" pitchFamily="34" charset="-120"/>
              </a:rPr>
              <a:t>Lost productivity</a:t>
            </a:r>
            <a:r>
              <a:rPr lang="en-US" sz="1800" dirty="0">
                <a:solidFill>
                  <a:srgbClr val="2E4B61"/>
                </a:solidFill>
                <a:latin typeface="Artific Med" pitchFamily="50" charset="0"/>
                <a:ea typeface="Artific Med" pitchFamily="50" charset="0"/>
                <a:cs typeface="Artific" pitchFamily="34" charset="-120"/>
              </a:rPr>
              <a:t>Techs revert to manual, time-consuming processes</a:t>
            </a:r>
            <a:endParaRPr lang="en-US" sz="1200" dirty="0"/>
          </a:p>
        </p:txBody>
      </p:sp>
      <p:sp>
        <p:nvSpPr>
          <p:cNvPr id="23" name="Shape 20"/>
          <p:cNvSpPr/>
          <p:nvPr/>
        </p:nvSpPr>
        <p:spPr>
          <a:xfrm>
            <a:off x="7181850" y="5520482"/>
            <a:ext cx="10344150" cy="1009650"/>
          </a:xfrm>
          <a:prstGeom prst="roundRect">
            <a:avLst>
              <a:gd name="adj" fmla="val 9434"/>
            </a:avLst>
          </a:prstGeom>
          <a:solidFill>
            <a:srgbClr val="FFFFFF"/>
          </a:solidFill>
          <a:ln/>
        </p:spPr>
        <p:txBody>
          <a:bodyPr/>
          <a:lstStyle/>
          <a:p>
            <a:endParaRPr lang="en-US"/>
          </a:p>
        </p:txBody>
      </p:sp>
      <p:sp>
        <p:nvSpPr>
          <p:cNvPr id="24" name="Shape 21"/>
          <p:cNvSpPr/>
          <p:nvPr/>
        </p:nvSpPr>
        <p:spPr>
          <a:xfrm>
            <a:off x="7181850" y="6520607"/>
            <a:ext cx="10344150" cy="9525"/>
          </a:xfrm>
          <a:prstGeom prst="rect">
            <a:avLst/>
          </a:prstGeom>
          <a:solidFill>
            <a:srgbClr val="E4E9ED"/>
          </a:solidFill>
          <a:ln/>
        </p:spPr>
        <p:txBody>
          <a:bodyPr/>
          <a:lstStyle/>
          <a:p>
            <a:endParaRPr lang="en-US"/>
          </a:p>
        </p:txBody>
      </p:sp>
      <p:sp>
        <p:nvSpPr>
          <p:cNvPr id="25" name="Shape 22"/>
          <p:cNvSpPr/>
          <p:nvPr/>
        </p:nvSpPr>
        <p:spPr>
          <a:xfrm>
            <a:off x="7181850" y="5520482"/>
            <a:ext cx="10344150" cy="9525"/>
          </a:xfrm>
          <a:prstGeom prst="rect">
            <a:avLst/>
          </a:prstGeom>
          <a:solidFill>
            <a:srgbClr val="E4E9ED"/>
          </a:solidFill>
          <a:ln/>
        </p:spPr>
        <p:txBody>
          <a:bodyPr/>
          <a:lstStyle/>
          <a:p>
            <a:endParaRPr lang="en-US"/>
          </a:p>
        </p:txBody>
      </p:sp>
      <p:sp>
        <p:nvSpPr>
          <p:cNvPr id="26" name="Shape 23"/>
          <p:cNvSpPr/>
          <p:nvPr/>
        </p:nvSpPr>
        <p:spPr>
          <a:xfrm>
            <a:off x="7181850" y="5520482"/>
            <a:ext cx="104775" cy="1009650"/>
          </a:xfrm>
          <a:prstGeom prst="rect">
            <a:avLst/>
          </a:prstGeom>
          <a:solidFill>
            <a:srgbClr val="F98125"/>
          </a:solidFill>
          <a:ln/>
        </p:spPr>
        <p:txBody>
          <a:bodyPr/>
          <a:lstStyle/>
          <a:p>
            <a:endParaRPr lang="en-US"/>
          </a:p>
        </p:txBody>
      </p:sp>
      <p:sp>
        <p:nvSpPr>
          <p:cNvPr id="27" name="Shape 24"/>
          <p:cNvSpPr/>
          <p:nvPr/>
        </p:nvSpPr>
        <p:spPr>
          <a:xfrm>
            <a:off x="17516475" y="5520482"/>
            <a:ext cx="9525" cy="1009650"/>
          </a:xfrm>
          <a:prstGeom prst="rect">
            <a:avLst/>
          </a:prstGeom>
          <a:solidFill>
            <a:srgbClr val="E4E9ED"/>
          </a:solidFill>
          <a:ln/>
        </p:spPr>
        <p:txBody>
          <a:bodyPr/>
          <a:lstStyle/>
          <a:p>
            <a:endParaRPr lang="en-US"/>
          </a:p>
        </p:txBody>
      </p:sp>
      <p:sp>
        <p:nvSpPr>
          <p:cNvPr id="28" name="Shape 25"/>
          <p:cNvSpPr/>
          <p:nvPr/>
        </p:nvSpPr>
        <p:spPr>
          <a:xfrm>
            <a:off x="7534275" y="5720507"/>
            <a:ext cx="609600" cy="609600"/>
          </a:xfrm>
          <a:prstGeom prst="ellipse">
            <a:avLst/>
          </a:prstGeom>
          <a:solidFill>
            <a:srgbClr val="E9F3FB"/>
          </a:solidFill>
          <a:ln/>
        </p:spPr>
        <p:txBody>
          <a:bodyPr/>
          <a:lstStyle/>
          <a:p>
            <a:endParaRPr lang="en-US"/>
          </a:p>
        </p:txBody>
      </p:sp>
      <p:pic>
        <p:nvPicPr>
          <p:cNvPr id="29" name="Image 1" descr="preencoded.png"/>
          <p:cNvPicPr>
            <a:picLocks noChangeAspect="1"/>
          </p:cNvPicPr>
          <p:nvPr/>
        </p:nvPicPr>
        <p:blipFill>
          <a:blip r:embed="rId4"/>
          <a:srcRect/>
          <a:stretch/>
        </p:blipFill>
        <p:spPr>
          <a:xfrm>
            <a:off x="7677150" y="5863382"/>
            <a:ext cx="323850" cy="323850"/>
          </a:xfrm>
          <a:prstGeom prst="rect">
            <a:avLst/>
          </a:prstGeom>
        </p:spPr>
      </p:pic>
      <p:sp>
        <p:nvSpPr>
          <p:cNvPr id="30" name="Text 26"/>
          <p:cNvSpPr/>
          <p:nvPr/>
        </p:nvSpPr>
        <p:spPr>
          <a:xfrm>
            <a:off x="8372475" y="5811887"/>
            <a:ext cx="8476028" cy="464790"/>
          </a:xfrm>
          <a:prstGeom prst="rect">
            <a:avLst/>
          </a:prstGeom>
          <a:noFill/>
          <a:ln/>
        </p:spPr>
        <p:txBody>
          <a:bodyPr wrap="square" lIns="25400" tIns="25400" rIns="25400" bIns="25400" rtlCol="0" anchor="t">
            <a:normAutofit/>
          </a:bodyPr>
          <a:lstStyle/>
          <a:p>
            <a:pPr marL="0" indent="0" algn="l">
              <a:lnSpc>
                <a:spcPct val="116364"/>
              </a:lnSpc>
              <a:buNone/>
            </a:pPr>
            <a:r>
              <a:rPr lang="en-US" sz="2100" dirty="0">
                <a:solidFill>
                  <a:srgbClr val="16222C"/>
                </a:solidFill>
                <a:latin typeface="Artific Med" pitchFamily="50" charset="0"/>
                <a:ea typeface="Artific Med" pitchFamily="50" charset="0"/>
                <a:cs typeface="Artific" pitchFamily="34" charset="-120"/>
              </a:rPr>
              <a:t>Potential for clinical errors</a:t>
            </a:r>
            <a:r>
              <a:rPr lang="en-US" sz="1800" dirty="0">
                <a:solidFill>
                  <a:srgbClr val="2E4B61"/>
                </a:solidFill>
                <a:latin typeface="Artific Med" pitchFamily="50" charset="0"/>
                <a:ea typeface="Artific Med" pitchFamily="50" charset="0"/>
                <a:cs typeface="Artific" pitchFamily="34" charset="-120"/>
              </a:rPr>
              <a:t>Manual order entry increases the risk of mistakes</a:t>
            </a:r>
            <a:endParaRPr lang="en-US" sz="1200" dirty="0"/>
          </a:p>
        </p:txBody>
      </p:sp>
      <p:sp>
        <p:nvSpPr>
          <p:cNvPr id="31" name="Shape 27"/>
          <p:cNvSpPr/>
          <p:nvPr/>
        </p:nvSpPr>
        <p:spPr>
          <a:xfrm>
            <a:off x="7181850" y="6720632"/>
            <a:ext cx="10344150" cy="1009650"/>
          </a:xfrm>
          <a:prstGeom prst="roundRect">
            <a:avLst>
              <a:gd name="adj" fmla="val 9434"/>
            </a:avLst>
          </a:prstGeom>
          <a:solidFill>
            <a:srgbClr val="FFFFFF"/>
          </a:solidFill>
          <a:ln/>
        </p:spPr>
        <p:txBody>
          <a:bodyPr/>
          <a:lstStyle/>
          <a:p>
            <a:endParaRPr lang="en-US"/>
          </a:p>
        </p:txBody>
      </p:sp>
      <p:sp>
        <p:nvSpPr>
          <p:cNvPr id="32" name="Shape 28"/>
          <p:cNvSpPr/>
          <p:nvPr/>
        </p:nvSpPr>
        <p:spPr>
          <a:xfrm>
            <a:off x="7181850" y="7720757"/>
            <a:ext cx="10344150" cy="9525"/>
          </a:xfrm>
          <a:prstGeom prst="rect">
            <a:avLst/>
          </a:prstGeom>
          <a:solidFill>
            <a:srgbClr val="E4E9ED"/>
          </a:solidFill>
          <a:ln/>
        </p:spPr>
        <p:txBody>
          <a:bodyPr/>
          <a:lstStyle/>
          <a:p>
            <a:endParaRPr lang="en-US"/>
          </a:p>
        </p:txBody>
      </p:sp>
      <p:sp>
        <p:nvSpPr>
          <p:cNvPr id="33" name="Shape 29"/>
          <p:cNvSpPr/>
          <p:nvPr/>
        </p:nvSpPr>
        <p:spPr>
          <a:xfrm>
            <a:off x="7181850" y="6720632"/>
            <a:ext cx="10344150" cy="9525"/>
          </a:xfrm>
          <a:prstGeom prst="rect">
            <a:avLst/>
          </a:prstGeom>
          <a:solidFill>
            <a:srgbClr val="E4E9ED"/>
          </a:solidFill>
          <a:ln/>
        </p:spPr>
        <p:txBody>
          <a:bodyPr/>
          <a:lstStyle/>
          <a:p>
            <a:endParaRPr lang="en-US"/>
          </a:p>
        </p:txBody>
      </p:sp>
      <p:sp>
        <p:nvSpPr>
          <p:cNvPr id="34" name="Shape 30"/>
          <p:cNvSpPr/>
          <p:nvPr/>
        </p:nvSpPr>
        <p:spPr>
          <a:xfrm>
            <a:off x="7181850" y="6720632"/>
            <a:ext cx="104775" cy="1009650"/>
          </a:xfrm>
          <a:prstGeom prst="rect">
            <a:avLst/>
          </a:prstGeom>
          <a:solidFill>
            <a:srgbClr val="F98125"/>
          </a:solidFill>
          <a:ln/>
        </p:spPr>
        <p:txBody>
          <a:bodyPr/>
          <a:lstStyle/>
          <a:p>
            <a:endParaRPr lang="en-US"/>
          </a:p>
        </p:txBody>
      </p:sp>
      <p:sp>
        <p:nvSpPr>
          <p:cNvPr id="35" name="Shape 31"/>
          <p:cNvSpPr/>
          <p:nvPr/>
        </p:nvSpPr>
        <p:spPr>
          <a:xfrm>
            <a:off x="17516475" y="6720632"/>
            <a:ext cx="9525" cy="1009650"/>
          </a:xfrm>
          <a:prstGeom prst="rect">
            <a:avLst/>
          </a:prstGeom>
          <a:solidFill>
            <a:srgbClr val="E4E9ED"/>
          </a:solidFill>
          <a:ln/>
        </p:spPr>
        <p:txBody>
          <a:bodyPr/>
          <a:lstStyle/>
          <a:p>
            <a:endParaRPr lang="en-US"/>
          </a:p>
        </p:txBody>
      </p:sp>
      <p:sp>
        <p:nvSpPr>
          <p:cNvPr id="36" name="Shape 32"/>
          <p:cNvSpPr/>
          <p:nvPr/>
        </p:nvSpPr>
        <p:spPr>
          <a:xfrm>
            <a:off x="7534275" y="6920657"/>
            <a:ext cx="609600" cy="609600"/>
          </a:xfrm>
          <a:prstGeom prst="ellipse">
            <a:avLst/>
          </a:prstGeom>
          <a:solidFill>
            <a:srgbClr val="E9F3FB"/>
          </a:solidFill>
          <a:ln/>
        </p:spPr>
        <p:txBody>
          <a:bodyPr/>
          <a:lstStyle/>
          <a:p>
            <a:endParaRPr lang="en-US"/>
          </a:p>
        </p:txBody>
      </p:sp>
      <p:pic>
        <p:nvPicPr>
          <p:cNvPr id="37" name="Image 2" descr="preencoded.png"/>
          <p:cNvPicPr>
            <a:picLocks noChangeAspect="1"/>
          </p:cNvPicPr>
          <p:nvPr/>
        </p:nvPicPr>
        <p:blipFill>
          <a:blip r:embed="rId5"/>
          <a:srcRect/>
          <a:stretch/>
        </p:blipFill>
        <p:spPr>
          <a:xfrm>
            <a:off x="7677150" y="7063532"/>
            <a:ext cx="323850" cy="323850"/>
          </a:xfrm>
          <a:prstGeom prst="rect">
            <a:avLst/>
          </a:prstGeom>
        </p:spPr>
      </p:pic>
      <p:sp>
        <p:nvSpPr>
          <p:cNvPr id="38" name="Text 33"/>
          <p:cNvSpPr/>
          <p:nvPr/>
        </p:nvSpPr>
        <p:spPr>
          <a:xfrm>
            <a:off x="8372475" y="7012037"/>
            <a:ext cx="8704435" cy="464790"/>
          </a:xfrm>
          <a:prstGeom prst="rect">
            <a:avLst/>
          </a:prstGeom>
          <a:noFill/>
          <a:ln/>
        </p:spPr>
        <p:txBody>
          <a:bodyPr wrap="square" lIns="25400" tIns="25400" rIns="25400" bIns="25400" rtlCol="0" anchor="t">
            <a:normAutofit/>
          </a:bodyPr>
          <a:lstStyle/>
          <a:p>
            <a:pPr marL="0" indent="0" algn="l">
              <a:lnSpc>
                <a:spcPct val="116364"/>
              </a:lnSpc>
              <a:buNone/>
            </a:pPr>
            <a:r>
              <a:rPr lang="en-US" sz="2100" dirty="0">
                <a:solidFill>
                  <a:srgbClr val="16222C"/>
                </a:solidFill>
                <a:latin typeface="Artific Med" pitchFamily="50" charset="0"/>
                <a:ea typeface="Artific Med" pitchFamily="50" charset="0"/>
                <a:cs typeface="Artific" pitchFamily="34" charset="-120"/>
              </a:rPr>
              <a:t>Delayed patient results</a:t>
            </a:r>
            <a:r>
              <a:rPr lang="en-US" sz="1800" dirty="0">
                <a:solidFill>
                  <a:srgbClr val="2E4B61"/>
                </a:solidFill>
                <a:latin typeface="Artific Med" pitchFamily="50" charset="0"/>
                <a:ea typeface="Artific Med" pitchFamily="50" charset="0"/>
                <a:cs typeface="Artific" pitchFamily="34" charset="-120"/>
              </a:rPr>
              <a:t>Downtime pushes back turnaround time and treatment</a:t>
            </a:r>
            <a:endParaRPr lang="en-US" sz="1200" dirty="0"/>
          </a:p>
        </p:txBody>
      </p:sp>
      <p:sp>
        <p:nvSpPr>
          <p:cNvPr id="39" name="Shape 34"/>
          <p:cNvSpPr/>
          <p:nvPr/>
        </p:nvSpPr>
        <p:spPr>
          <a:xfrm>
            <a:off x="7181850" y="7920782"/>
            <a:ext cx="10344150" cy="1009650"/>
          </a:xfrm>
          <a:prstGeom prst="roundRect">
            <a:avLst>
              <a:gd name="adj" fmla="val 9434"/>
            </a:avLst>
          </a:prstGeom>
          <a:solidFill>
            <a:srgbClr val="FFFFFF"/>
          </a:solidFill>
          <a:ln/>
        </p:spPr>
        <p:txBody>
          <a:bodyPr/>
          <a:lstStyle/>
          <a:p>
            <a:endParaRPr lang="en-US"/>
          </a:p>
        </p:txBody>
      </p:sp>
      <p:sp>
        <p:nvSpPr>
          <p:cNvPr id="40" name="Shape 35"/>
          <p:cNvSpPr/>
          <p:nvPr/>
        </p:nvSpPr>
        <p:spPr>
          <a:xfrm>
            <a:off x="7181850" y="8920907"/>
            <a:ext cx="10344150" cy="9525"/>
          </a:xfrm>
          <a:prstGeom prst="rect">
            <a:avLst/>
          </a:prstGeom>
          <a:solidFill>
            <a:srgbClr val="E4E9ED"/>
          </a:solidFill>
          <a:ln/>
        </p:spPr>
        <p:txBody>
          <a:bodyPr/>
          <a:lstStyle/>
          <a:p>
            <a:endParaRPr lang="en-US"/>
          </a:p>
        </p:txBody>
      </p:sp>
      <p:sp>
        <p:nvSpPr>
          <p:cNvPr id="41" name="Shape 36"/>
          <p:cNvSpPr/>
          <p:nvPr/>
        </p:nvSpPr>
        <p:spPr>
          <a:xfrm>
            <a:off x="7181850" y="7920782"/>
            <a:ext cx="10344150" cy="9525"/>
          </a:xfrm>
          <a:prstGeom prst="rect">
            <a:avLst/>
          </a:prstGeom>
          <a:solidFill>
            <a:srgbClr val="E4E9ED"/>
          </a:solidFill>
          <a:ln/>
        </p:spPr>
        <p:txBody>
          <a:bodyPr/>
          <a:lstStyle/>
          <a:p>
            <a:endParaRPr lang="en-US"/>
          </a:p>
        </p:txBody>
      </p:sp>
      <p:sp>
        <p:nvSpPr>
          <p:cNvPr id="42" name="Shape 37"/>
          <p:cNvSpPr/>
          <p:nvPr/>
        </p:nvSpPr>
        <p:spPr>
          <a:xfrm>
            <a:off x="7181850" y="7920782"/>
            <a:ext cx="104775" cy="1009650"/>
          </a:xfrm>
          <a:prstGeom prst="rect">
            <a:avLst/>
          </a:prstGeom>
          <a:solidFill>
            <a:srgbClr val="F98125"/>
          </a:solidFill>
          <a:ln/>
        </p:spPr>
        <p:txBody>
          <a:bodyPr/>
          <a:lstStyle/>
          <a:p>
            <a:endParaRPr lang="en-US"/>
          </a:p>
        </p:txBody>
      </p:sp>
      <p:sp>
        <p:nvSpPr>
          <p:cNvPr id="43" name="Shape 38"/>
          <p:cNvSpPr/>
          <p:nvPr/>
        </p:nvSpPr>
        <p:spPr>
          <a:xfrm>
            <a:off x="17516475" y="7920782"/>
            <a:ext cx="9525" cy="1009650"/>
          </a:xfrm>
          <a:prstGeom prst="rect">
            <a:avLst/>
          </a:prstGeom>
          <a:solidFill>
            <a:srgbClr val="E4E9ED"/>
          </a:solidFill>
          <a:ln/>
        </p:spPr>
        <p:txBody>
          <a:bodyPr/>
          <a:lstStyle/>
          <a:p>
            <a:endParaRPr lang="en-US"/>
          </a:p>
        </p:txBody>
      </p:sp>
      <p:sp>
        <p:nvSpPr>
          <p:cNvPr id="44" name="Shape 39"/>
          <p:cNvSpPr/>
          <p:nvPr/>
        </p:nvSpPr>
        <p:spPr>
          <a:xfrm>
            <a:off x="7534275" y="8120807"/>
            <a:ext cx="609600" cy="609600"/>
          </a:xfrm>
          <a:prstGeom prst="ellipse">
            <a:avLst/>
          </a:prstGeom>
          <a:solidFill>
            <a:srgbClr val="E9F3FB"/>
          </a:solidFill>
          <a:ln/>
        </p:spPr>
        <p:txBody>
          <a:bodyPr/>
          <a:lstStyle/>
          <a:p>
            <a:endParaRPr lang="en-US"/>
          </a:p>
        </p:txBody>
      </p:sp>
      <p:pic>
        <p:nvPicPr>
          <p:cNvPr id="45" name="Image 3" descr="preencoded.png"/>
          <p:cNvPicPr>
            <a:picLocks noChangeAspect="1"/>
          </p:cNvPicPr>
          <p:nvPr/>
        </p:nvPicPr>
        <p:blipFill>
          <a:blip r:embed="rId6"/>
          <a:srcRect/>
          <a:stretch/>
        </p:blipFill>
        <p:spPr>
          <a:xfrm>
            <a:off x="7677150" y="8263682"/>
            <a:ext cx="323850" cy="323850"/>
          </a:xfrm>
          <a:prstGeom prst="rect">
            <a:avLst/>
          </a:prstGeom>
        </p:spPr>
      </p:pic>
      <p:sp>
        <p:nvSpPr>
          <p:cNvPr id="46" name="Text 40"/>
          <p:cNvSpPr/>
          <p:nvPr/>
        </p:nvSpPr>
        <p:spPr>
          <a:xfrm>
            <a:off x="8372475" y="8212187"/>
            <a:ext cx="8803768" cy="464790"/>
          </a:xfrm>
          <a:prstGeom prst="rect">
            <a:avLst/>
          </a:prstGeom>
          <a:noFill/>
          <a:ln/>
        </p:spPr>
        <p:txBody>
          <a:bodyPr wrap="square" lIns="25400" tIns="25400" rIns="25400" bIns="25400" rtlCol="0" anchor="t">
            <a:normAutofit/>
          </a:bodyPr>
          <a:lstStyle/>
          <a:p>
            <a:pPr marL="0" indent="0" algn="l">
              <a:lnSpc>
                <a:spcPct val="116364"/>
              </a:lnSpc>
              <a:buNone/>
            </a:pPr>
            <a:r>
              <a:rPr lang="en-US" sz="2100" dirty="0">
                <a:solidFill>
                  <a:srgbClr val="16222C"/>
                </a:solidFill>
                <a:latin typeface="Artific Med" pitchFamily="50" charset="0"/>
                <a:ea typeface="Artific Med" pitchFamily="50" charset="0"/>
                <a:cs typeface="Artific" pitchFamily="34" charset="-120"/>
              </a:rPr>
              <a:t>Costly IT/LIS recovery</a:t>
            </a:r>
            <a:r>
              <a:rPr lang="en-US" sz="1800" dirty="0">
                <a:solidFill>
                  <a:srgbClr val="2E4B61"/>
                </a:solidFill>
                <a:latin typeface="Artific Med" pitchFamily="50" charset="0"/>
                <a:ea typeface="Artific Med" pitchFamily="50" charset="0"/>
                <a:cs typeface="Artific" pitchFamily="34" charset="-120"/>
              </a:rPr>
              <a:t>The longer systems stay down, the longer recovery takes</a:t>
            </a:r>
            <a:endParaRPr lang="en-US" sz="1200" dirty="0"/>
          </a:p>
        </p:txBody>
      </p:sp>
      <p:sp>
        <p:nvSpPr>
          <p:cNvPr id="47" name="Text 41"/>
          <p:cNvSpPr/>
          <p:nvPr/>
        </p:nvSpPr>
        <p:spPr>
          <a:xfrm>
            <a:off x="17345918" y="9570839"/>
            <a:ext cx="313432"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dirty="0">
                <a:solidFill>
                  <a:srgbClr val="5F8FB4"/>
                </a:solidFill>
                <a:latin typeface="Artific Med" pitchFamily="50" charset="0"/>
                <a:ea typeface="Artific Med" pitchFamily="50" charset="0"/>
                <a:cs typeface="Artific" pitchFamily="34" charset="-120"/>
              </a:rPr>
              <a:t>02</a:t>
            </a:r>
            <a:endParaRPr lang="en-US" sz="1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762000" y="533400"/>
            <a:ext cx="18440400"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kern="0" spc="195" dirty="0">
                <a:solidFill>
                  <a:srgbClr val="5F8FB4"/>
                </a:solidFill>
                <a:latin typeface="Artific Med" pitchFamily="50" charset="0"/>
                <a:ea typeface="Artific Med" pitchFamily="50" charset="0"/>
                <a:cs typeface="Artific" pitchFamily="34" charset="-120"/>
              </a:rPr>
              <a:t>DATA INNOVATIONS</a:t>
            </a:r>
            <a:endParaRPr lang="en-US" sz="1650" dirty="0"/>
          </a:p>
        </p:txBody>
      </p:sp>
      <p:sp>
        <p:nvSpPr>
          <p:cNvPr id="3" name="Text 1"/>
          <p:cNvSpPr/>
          <p:nvPr/>
        </p:nvSpPr>
        <p:spPr>
          <a:xfrm>
            <a:off x="762000" y="1192411"/>
            <a:ext cx="17266920"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kern="0" spc="180" dirty="0">
                <a:solidFill>
                  <a:srgbClr val="0269A3"/>
                </a:solidFill>
                <a:latin typeface="Artific Med" pitchFamily="50" charset="0"/>
                <a:ea typeface="Artific Med" pitchFamily="50" charset="0"/>
                <a:cs typeface="Artific" pitchFamily="34" charset="-120"/>
              </a:rPr>
              <a:t>OVERVIEW</a:t>
            </a:r>
            <a:endParaRPr lang="en-US" sz="1875" dirty="0"/>
          </a:p>
        </p:txBody>
      </p:sp>
      <p:sp>
        <p:nvSpPr>
          <p:cNvPr id="4" name="Text 2"/>
          <p:cNvSpPr/>
          <p:nvPr/>
        </p:nvSpPr>
        <p:spPr>
          <a:xfrm>
            <a:off x="762000" y="1687711"/>
            <a:ext cx="18440400" cy="683865"/>
          </a:xfrm>
          <a:prstGeom prst="rect">
            <a:avLst/>
          </a:prstGeom>
          <a:noFill/>
          <a:ln/>
        </p:spPr>
        <p:txBody>
          <a:bodyPr wrap="square" lIns="25400" tIns="25400" rIns="25400" bIns="25400" rtlCol="0" anchor="t">
            <a:normAutofit/>
          </a:bodyPr>
          <a:lstStyle/>
          <a:p>
            <a:pPr marL="0" indent="0" algn="l">
              <a:lnSpc>
                <a:spcPct val="80000"/>
              </a:lnSpc>
              <a:buNone/>
            </a:pPr>
            <a:r>
              <a:rPr lang="en-US" sz="4500" kern="0" spc="-60" dirty="0">
                <a:solidFill>
                  <a:srgbClr val="16222C"/>
                </a:solidFill>
                <a:latin typeface="Artific Med" pitchFamily="50" charset="0"/>
                <a:ea typeface="Artific Med" pitchFamily="50" charset="0"/>
                <a:cs typeface="Artific" pitchFamily="34" charset="-120"/>
              </a:rPr>
              <a:t>What Is </a:t>
            </a:r>
            <a:r>
              <a:rPr lang="en-US" sz="4500" i="1" kern="0" spc="-60" dirty="0">
                <a:solidFill>
                  <a:srgbClr val="16222C"/>
                </a:solidFill>
                <a:latin typeface="Instrument Serif" pitchFamily="34" charset="0"/>
                <a:ea typeface="Instrument Serif" pitchFamily="34" charset="-122"/>
                <a:cs typeface="Instrument Serif" pitchFamily="34" charset="-120"/>
              </a:rPr>
              <a:t>Lab GPS?</a:t>
            </a:r>
            <a:endParaRPr lang="en-US" sz="4500" dirty="0"/>
          </a:p>
        </p:txBody>
      </p:sp>
      <p:sp>
        <p:nvSpPr>
          <p:cNvPr id="5" name="Shape 3"/>
          <p:cNvSpPr/>
          <p:nvPr/>
        </p:nvSpPr>
        <p:spPr>
          <a:xfrm>
            <a:off x="762000" y="2771626"/>
            <a:ext cx="8229600" cy="7058174"/>
          </a:xfrm>
          <a:custGeom>
            <a:avLst/>
            <a:gdLst/>
            <a:ahLst/>
            <a:cxnLst/>
            <a:rect l="l" t="t" r="r" b="b"/>
            <a:pathLst>
              <a:path w="8229600" h="7058174">
                <a:moveTo>
                  <a:pt x="0" y="0"/>
                </a:moveTo>
                <a:lnTo>
                  <a:pt x="8096250" y="0"/>
                </a:lnTo>
                <a:arcTo wR="133350" hR="133350" stAng="16200000" swAng="5400000"/>
                <a:lnTo>
                  <a:pt x="8229600" y="6924824"/>
                </a:lnTo>
                <a:arcTo wR="133350" hR="133350" stAng="0" swAng="5400000"/>
                <a:lnTo>
                  <a:pt x="0" y="7058174"/>
                </a:lnTo>
                <a:lnTo>
                  <a:pt x="0" y="0"/>
                </a:lnTo>
                <a:close/>
              </a:path>
            </a:pathLst>
          </a:custGeom>
          <a:solidFill>
            <a:srgbClr val="E9F3FB"/>
          </a:solidFill>
          <a:ln/>
        </p:spPr>
        <p:txBody>
          <a:bodyPr/>
          <a:lstStyle/>
          <a:p>
            <a:endParaRPr lang="en-US"/>
          </a:p>
        </p:txBody>
      </p:sp>
      <p:sp>
        <p:nvSpPr>
          <p:cNvPr id="6" name="Shape 4"/>
          <p:cNvSpPr/>
          <p:nvPr/>
        </p:nvSpPr>
        <p:spPr>
          <a:xfrm>
            <a:off x="762000" y="2771626"/>
            <a:ext cx="133350" cy="7058174"/>
          </a:xfrm>
          <a:prstGeom prst="rect">
            <a:avLst/>
          </a:prstGeom>
          <a:solidFill>
            <a:srgbClr val="0269A3"/>
          </a:solidFill>
          <a:ln/>
        </p:spPr>
        <p:txBody>
          <a:bodyPr/>
          <a:lstStyle/>
          <a:p>
            <a:endParaRPr lang="en-US"/>
          </a:p>
        </p:txBody>
      </p:sp>
      <p:sp>
        <p:nvSpPr>
          <p:cNvPr id="7" name="Shape 5"/>
          <p:cNvSpPr/>
          <p:nvPr/>
        </p:nvSpPr>
        <p:spPr>
          <a:xfrm>
            <a:off x="1390650" y="3228826"/>
            <a:ext cx="1104900" cy="1104900"/>
          </a:xfrm>
          <a:prstGeom prst="ellipse">
            <a:avLst/>
          </a:prstGeom>
          <a:solidFill>
            <a:srgbClr val="E9F3FB"/>
          </a:solidFill>
          <a:ln/>
        </p:spPr>
        <p:txBody>
          <a:bodyPr/>
          <a:lstStyle/>
          <a:p>
            <a:endParaRPr lang="en-US"/>
          </a:p>
        </p:txBody>
      </p:sp>
      <p:pic>
        <p:nvPicPr>
          <p:cNvPr id="8" name="Image 0" descr="preencoded.png"/>
          <p:cNvPicPr>
            <a:picLocks noChangeAspect="1"/>
          </p:cNvPicPr>
          <p:nvPr/>
        </p:nvPicPr>
        <p:blipFill>
          <a:blip r:embed="rId3"/>
          <a:srcRect/>
          <a:stretch/>
        </p:blipFill>
        <p:spPr>
          <a:xfrm>
            <a:off x="1638300" y="3476476"/>
            <a:ext cx="609600" cy="609600"/>
          </a:xfrm>
          <a:prstGeom prst="rect">
            <a:avLst/>
          </a:prstGeom>
        </p:spPr>
      </p:pic>
      <p:sp>
        <p:nvSpPr>
          <p:cNvPr id="9" name="Text 6"/>
          <p:cNvSpPr/>
          <p:nvPr/>
        </p:nvSpPr>
        <p:spPr>
          <a:xfrm>
            <a:off x="1390650" y="4657576"/>
            <a:ext cx="7318820" cy="942975"/>
          </a:xfrm>
          <a:prstGeom prst="rect">
            <a:avLst/>
          </a:prstGeom>
          <a:noFill/>
          <a:ln/>
        </p:spPr>
        <p:txBody>
          <a:bodyPr wrap="square" lIns="25400" tIns="25400" rIns="25400" bIns="25400" rtlCol="0" anchor="t">
            <a:normAutofit/>
          </a:bodyPr>
          <a:lstStyle/>
          <a:p>
            <a:pPr marL="0" indent="0" algn="l">
              <a:lnSpc>
                <a:spcPct val="93137"/>
              </a:lnSpc>
              <a:buNone/>
            </a:pPr>
            <a:r>
              <a:rPr lang="en-US" sz="2850" dirty="0">
                <a:solidFill>
                  <a:srgbClr val="16222C"/>
                </a:solidFill>
                <a:latin typeface="Artific Med" pitchFamily="50" charset="0"/>
                <a:ea typeface="Artific Med" pitchFamily="50" charset="0"/>
                <a:cs typeface="Artific" pitchFamily="34" charset="-120"/>
              </a:rPr>
              <a:t>The first fully cloud-based offering from Data Innovations</a:t>
            </a:r>
            <a:endParaRPr lang="en-US" sz="2850" dirty="0"/>
          </a:p>
        </p:txBody>
      </p:sp>
      <p:sp>
        <p:nvSpPr>
          <p:cNvPr id="10" name="Text 7"/>
          <p:cNvSpPr/>
          <p:nvPr/>
        </p:nvSpPr>
        <p:spPr>
          <a:xfrm>
            <a:off x="1390650" y="5829151"/>
            <a:ext cx="7318820" cy="2898874"/>
          </a:xfrm>
          <a:prstGeom prst="rect">
            <a:avLst/>
          </a:prstGeom>
          <a:noFill/>
          <a:ln/>
        </p:spPr>
        <p:txBody>
          <a:bodyPr wrap="square" lIns="25400" tIns="25400" rIns="25400" bIns="25400" rtlCol="0" anchor="t">
            <a:normAutofit/>
          </a:bodyPr>
          <a:lstStyle/>
          <a:p>
            <a:pPr marL="0" indent="0" algn="l">
              <a:lnSpc>
                <a:spcPct val="110051"/>
              </a:lnSpc>
              <a:buNone/>
            </a:pPr>
            <a:r>
              <a:rPr lang="en-US" sz="2175" dirty="0">
                <a:solidFill>
                  <a:srgbClr val="2E4B61"/>
                </a:solidFill>
                <a:latin typeface="Artific Med" pitchFamily="50" charset="0"/>
                <a:ea typeface="Artific Med" pitchFamily="50" charset="0"/>
                <a:cs typeface="Artific" pitchFamily="34" charset="-120"/>
              </a:rPr>
              <a:t>Lab GPS™ is an all-in-one connectivity monitoring, notification, and troubleshooting app. Powered by Instrument Manager™ it brings our industry-leading, vendor-neutral connectivity outside the four walls of the lab — so staff can monitor, stop, start, and resolve connection issues from any browser or the mobile app, even off-site.</a:t>
            </a:r>
            <a:endParaRPr lang="en-US" sz="2175" dirty="0"/>
          </a:p>
        </p:txBody>
      </p:sp>
      <p:sp>
        <p:nvSpPr>
          <p:cNvPr id="11" name="Shape 8"/>
          <p:cNvSpPr/>
          <p:nvPr/>
        </p:nvSpPr>
        <p:spPr>
          <a:xfrm>
            <a:off x="9563100" y="2771626"/>
            <a:ext cx="7962900" cy="9525"/>
          </a:xfrm>
          <a:prstGeom prst="rect">
            <a:avLst/>
          </a:prstGeom>
          <a:solidFill>
            <a:srgbClr val="DCE4EA"/>
          </a:solidFill>
          <a:ln/>
        </p:spPr>
        <p:txBody>
          <a:bodyPr/>
          <a:lstStyle/>
          <a:p>
            <a:endParaRPr lang="en-US"/>
          </a:p>
        </p:txBody>
      </p:sp>
      <p:sp>
        <p:nvSpPr>
          <p:cNvPr id="12" name="Shape 9"/>
          <p:cNvSpPr/>
          <p:nvPr/>
        </p:nvSpPr>
        <p:spPr>
          <a:xfrm>
            <a:off x="9563100" y="3066901"/>
            <a:ext cx="914400" cy="914400"/>
          </a:xfrm>
          <a:prstGeom prst="ellipse">
            <a:avLst/>
          </a:prstGeom>
          <a:solidFill>
            <a:schemeClr val="accent1"/>
          </a:solidFill>
          <a:ln/>
        </p:spPr>
        <p:txBody>
          <a:bodyPr/>
          <a:lstStyle/>
          <a:p>
            <a:endParaRPr lang="en-US"/>
          </a:p>
        </p:txBody>
      </p:sp>
      <p:pic>
        <p:nvPicPr>
          <p:cNvPr id="13" name="Image 1" descr="preencoded.png"/>
          <p:cNvPicPr>
            <a:picLocks noChangeAspect="1"/>
          </p:cNvPicPr>
          <p:nvPr/>
        </p:nvPicPr>
        <p:blipFill>
          <a:blip r:embed="rId4"/>
          <a:srcRect/>
          <a:stretch/>
        </p:blipFill>
        <p:spPr>
          <a:xfrm>
            <a:off x="9791700" y="3295501"/>
            <a:ext cx="457200" cy="457200"/>
          </a:xfrm>
          <a:prstGeom prst="rect">
            <a:avLst/>
          </a:prstGeom>
        </p:spPr>
      </p:pic>
      <p:sp>
        <p:nvSpPr>
          <p:cNvPr id="14" name="Text 10"/>
          <p:cNvSpPr/>
          <p:nvPr/>
        </p:nvSpPr>
        <p:spPr>
          <a:xfrm>
            <a:off x="10725150" y="3066901"/>
            <a:ext cx="3109701"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SaaS platform</a:t>
            </a:r>
            <a:endParaRPr lang="en-US" sz="2250" dirty="0"/>
          </a:p>
        </p:txBody>
      </p:sp>
      <p:sp>
        <p:nvSpPr>
          <p:cNvPr id="15" name="Text 11"/>
          <p:cNvSpPr/>
          <p:nvPr/>
        </p:nvSpPr>
        <p:spPr>
          <a:xfrm>
            <a:off x="10725150" y="3600301"/>
            <a:ext cx="3321040" cy="34662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Hosted by DI in the AWS cloud</a:t>
            </a:r>
            <a:endParaRPr lang="en-US" sz="1800" dirty="0"/>
          </a:p>
        </p:txBody>
      </p:sp>
      <p:sp>
        <p:nvSpPr>
          <p:cNvPr id="16" name="Shape 12"/>
          <p:cNvSpPr/>
          <p:nvPr/>
        </p:nvSpPr>
        <p:spPr>
          <a:xfrm>
            <a:off x="9563100" y="4267051"/>
            <a:ext cx="7962900" cy="9525"/>
          </a:xfrm>
          <a:prstGeom prst="rect">
            <a:avLst/>
          </a:prstGeom>
          <a:solidFill>
            <a:srgbClr val="DCE4EA"/>
          </a:solidFill>
          <a:ln/>
        </p:spPr>
        <p:txBody>
          <a:bodyPr/>
          <a:lstStyle/>
          <a:p>
            <a:endParaRPr lang="en-US"/>
          </a:p>
        </p:txBody>
      </p:sp>
      <p:sp>
        <p:nvSpPr>
          <p:cNvPr id="17" name="Shape 13"/>
          <p:cNvSpPr/>
          <p:nvPr/>
        </p:nvSpPr>
        <p:spPr>
          <a:xfrm>
            <a:off x="9563100" y="4562326"/>
            <a:ext cx="914400" cy="914400"/>
          </a:xfrm>
          <a:prstGeom prst="ellipse">
            <a:avLst/>
          </a:prstGeom>
          <a:solidFill>
            <a:schemeClr val="accent1"/>
          </a:solidFill>
          <a:ln/>
        </p:spPr>
        <p:txBody>
          <a:bodyPr/>
          <a:lstStyle/>
          <a:p>
            <a:endParaRPr lang="en-US"/>
          </a:p>
        </p:txBody>
      </p:sp>
      <p:pic>
        <p:nvPicPr>
          <p:cNvPr id="18" name="Image 2" descr="preencoded.png"/>
          <p:cNvPicPr>
            <a:picLocks noChangeAspect="1"/>
          </p:cNvPicPr>
          <p:nvPr/>
        </p:nvPicPr>
        <p:blipFill>
          <a:blip r:embed="rId5"/>
          <a:srcRect/>
          <a:stretch/>
        </p:blipFill>
        <p:spPr>
          <a:xfrm>
            <a:off x="9791700" y="4790926"/>
            <a:ext cx="457200" cy="457200"/>
          </a:xfrm>
          <a:prstGeom prst="rect">
            <a:avLst/>
          </a:prstGeom>
        </p:spPr>
      </p:pic>
      <p:sp>
        <p:nvSpPr>
          <p:cNvPr id="19" name="Text 14"/>
          <p:cNvSpPr/>
          <p:nvPr/>
        </p:nvSpPr>
        <p:spPr>
          <a:xfrm>
            <a:off x="10725150" y="4562326"/>
            <a:ext cx="5462442"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Who it's for</a:t>
            </a:r>
            <a:endParaRPr lang="en-US" sz="2250" dirty="0"/>
          </a:p>
        </p:txBody>
      </p:sp>
      <p:sp>
        <p:nvSpPr>
          <p:cNvPr id="20" name="Text 15"/>
          <p:cNvSpPr/>
          <p:nvPr/>
        </p:nvSpPr>
        <p:spPr>
          <a:xfrm>
            <a:off x="10725150" y="5095726"/>
            <a:ext cx="5833676" cy="34662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Direct Instrument Manager™ connectivity customers</a:t>
            </a:r>
            <a:endParaRPr lang="en-US" sz="1800" dirty="0"/>
          </a:p>
        </p:txBody>
      </p:sp>
      <p:sp>
        <p:nvSpPr>
          <p:cNvPr id="21" name="Shape 16"/>
          <p:cNvSpPr/>
          <p:nvPr/>
        </p:nvSpPr>
        <p:spPr>
          <a:xfrm>
            <a:off x="9563100" y="5762476"/>
            <a:ext cx="7962900" cy="9525"/>
          </a:xfrm>
          <a:prstGeom prst="rect">
            <a:avLst/>
          </a:prstGeom>
          <a:solidFill>
            <a:srgbClr val="DCE4EA"/>
          </a:solidFill>
          <a:ln/>
        </p:spPr>
        <p:txBody>
          <a:bodyPr/>
          <a:lstStyle/>
          <a:p>
            <a:endParaRPr lang="en-US"/>
          </a:p>
        </p:txBody>
      </p:sp>
      <p:sp>
        <p:nvSpPr>
          <p:cNvPr id="22" name="Shape 17"/>
          <p:cNvSpPr/>
          <p:nvPr/>
        </p:nvSpPr>
        <p:spPr>
          <a:xfrm>
            <a:off x="9563100" y="6057751"/>
            <a:ext cx="914400" cy="914400"/>
          </a:xfrm>
          <a:prstGeom prst="ellipse">
            <a:avLst/>
          </a:prstGeom>
          <a:solidFill>
            <a:schemeClr val="accent1"/>
          </a:solidFill>
          <a:ln/>
        </p:spPr>
        <p:txBody>
          <a:bodyPr/>
          <a:lstStyle/>
          <a:p>
            <a:endParaRPr lang="en-US"/>
          </a:p>
        </p:txBody>
      </p:sp>
      <p:pic>
        <p:nvPicPr>
          <p:cNvPr id="23" name="Image 3" descr="preencoded.png"/>
          <p:cNvPicPr>
            <a:picLocks noChangeAspect="1"/>
          </p:cNvPicPr>
          <p:nvPr/>
        </p:nvPicPr>
        <p:blipFill>
          <a:blip r:embed="rId6"/>
          <a:srcRect/>
          <a:stretch/>
        </p:blipFill>
        <p:spPr>
          <a:xfrm>
            <a:off x="9791700" y="6286351"/>
            <a:ext cx="457200" cy="457200"/>
          </a:xfrm>
          <a:prstGeom prst="rect">
            <a:avLst/>
          </a:prstGeom>
        </p:spPr>
      </p:pic>
      <p:sp>
        <p:nvSpPr>
          <p:cNvPr id="24" name="Text 18"/>
          <p:cNvSpPr/>
          <p:nvPr/>
        </p:nvSpPr>
        <p:spPr>
          <a:xfrm>
            <a:off x="10725150" y="6057751"/>
            <a:ext cx="3753225"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Availability</a:t>
            </a:r>
            <a:endParaRPr lang="en-US" sz="2250" dirty="0"/>
          </a:p>
        </p:txBody>
      </p:sp>
      <p:sp>
        <p:nvSpPr>
          <p:cNvPr id="25" name="Text 19"/>
          <p:cNvSpPr/>
          <p:nvPr/>
        </p:nvSpPr>
        <p:spPr>
          <a:xfrm>
            <a:off x="10725150" y="6591151"/>
            <a:ext cx="4008299" cy="34662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U.S. &amp; Canada — Australia rolling out</a:t>
            </a:r>
            <a:endParaRPr lang="en-US" sz="1800" dirty="0"/>
          </a:p>
        </p:txBody>
      </p:sp>
      <p:sp>
        <p:nvSpPr>
          <p:cNvPr id="26" name="Shape 20"/>
          <p:cNvSpPr/>
          <p:nvPr/>
        </p:nvSpPr>
        <p:spPr>
          <a:xfrm>
            <a:off x="9563100" y="8753326"/>
            <a:ext cx="7962900" cy="9525"/>
          </a:xfrm>
          <a:prstGeom prst="rect">
            <a:avLst/>
          </a:prstGeom>
          <a:solidFill>
            <a:srgbClr val="DCE4EA"/>
          </a:solidFill>
          <a:ln/>
        </p:spPr>
        <p:txBody>
          <a:bodyPr/>
          <a:lstStyle/>
          <a:p>
            <a:endParaRPr lang="en-US"/>
          </a:p>
        </p:txBody>
      </p:sp>
      <p:sp>
        <p:nvSpPr>
          <p:cNvPr id="27" name="Shape 21"/>
          <p:cNvSpPr/>
          <p:nvPr/>
        </p:nvSpPr>
        <p:spPr>
          <a:xfrm>
            <a:off x="9563100" y="7257901"/>
            <a:ext cx="7962900" cy="9525"/>
          </a:xfrm>
          <a:prstGeom prst="rect">
            <a:avLst/>
          </a:prstGeom>
          <a:solidFill>
            <a:srgbClr val="DCE4EA"/>
          </a:solidFill>
          <a:ln/>
        </p:spPr>
        <p:txBody>
          <a:bodyPr/>
          <a:lstStyle/>
          <a:p>
            <a:endParaRPr lang="en-US"/>
          </a:p>
        </p:txBody>
      </p:sp>
      <p:sp>
        <p:nvSpPr>
          <p:cNvPr id="28" name="Shape 22"/>
          <p:cNvSpPr/>
          <p:nvPr/>
        </p:nvSpPr>
        <p:spPr>
          <a:xfrm>
            <a:off x="9563100" y="7553176"/>
            <a:ext cx="914400" cy="914400"/>
          </a:xfrm>
          <a:prstGeom prst="ellipse">
            <a:avLst/>
          </a:prstGeom>
          <a:solidFill>
            <a:schemeClr val="accent1"/>
          </a:solidFill>
          <a:ln/>
        </p:spPr>
        <p:txBody>
          <a:bodyPr/>
          <a:lstStyle/>
          <a:p>
            <a:endParaRPr lang="en-US"/>
          </a:p>
        </p:txBody>
      </p:sp>
      <p:pic>
        <p:nvPicPr>
          <p:cNvPr id="29" name="Image 4" descr="preencoded.png"/>
          <p:cNvPicPr>
            <a:picLocks noChangeAspect="1"/>
          </p:cNvPicPr>
          <p:nvPr/>
        </p:nvPicPr>
        <p:blipFill>
          <a:blip r:embed="rId7"/>
          <a:srcRect/>
          <a:stretch/>
        </p:blipFill>
        <p:spPr>
          <a:xfrm>
            <a:off x="9791700" y="7781776"/>
            <a:ext cx="457200" cy="457200"/>
          </a:xfrm>
          <a:prstGeom prst="rect">
            <a:avLst/>
          </a:prstGeom>
        </p:spPr>
      </p:pic>
      <p:sp>
        <p:nvSpPr>
          <p:cNvPr id="30" name="Text 23"/>
          <p:cNvSpPr/>
          <p:nvPr/>
        </p:nvSpPr>
        <p:spPr>
          <a:xfrm>
            <a:off x="10725150" y="7553176"/>
            <a:ext cx="4821984"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No user limit</a:t>
            </a:r>
            <a:endParaRPr lang="en-US" sz="2250" dirty="0"/>
          </a:p>
        </p:txBody>
      </p:sp>
      <p:sp>
        <p:nvSpPr>
          <p:cNvPr id="31" name="Text 24"/>
          <p:cNvSpPr/>
          <p:nvPr/>
        </p:nvSpPr>
        <p:spPr>
          <a:xfrm>
            <a:off x="10725150" y="8086576"/>
            <a:ext cx="5149691" cy="34662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Grant access beyond IM — LIS, lab ops &amp; techs</a:t>
            </a:r>
            <a:endParaRPr lang="en-US" sz="1800" dirty="0"/>
          </a:p>
        </p:txBody>
      </p:sp>
      <p:sp>
        <p:nvSpPr>
          <p:cNvPr id="32" name="Text 25"/>
          <p:cNvSpPr/>
          <p:nvPr/>
        </p:nvSpPr>
        <p:spPr>
          <a:xfrm>
            <a:off x="17337286" y="9570839"/>
            <a:ext cx="322064"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dirty="0">
                <a:solidFill>
                  <a:srgbClr val="5F8FB4"/>
                </a:solidFill>
                <a:latin typeface="Artific Med" pitchFamily="50" charset="0"/>
                <a:ea typeface="Artific Med" pitchFamily="50" charset="0"/>
                <a:cs typeface="Artific" pitchFamily="34" charset="-120"/>
              </a:rPr>
              <a:t>03</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CFAF7"/>
        </a:solidFill>
        <a:effectLst/>
      </p:bgPr>
    </p:bg>
    <p:spTree>
      <p:nvGrpSpPr>
        <p:cNvPr id="1" name=""/>
        <p:cNvGrpSpPr/>
        <p:nvPr/>
      </p:nvGrpSpPr>
      <p:grpSpPr>
        <a:xfrm>
          <a:off x="0" y="0"/>
          <a:ext cx="0" cy="0"/>
          <a:chOff x="0" y="0"/>
          <a:chExt cx="0" cy="0"/>
        </a:xfrm>
      </p:grpSpPr>
      <p:sp>
        <p:nvSpPr>
          <p:cNvPr id="2" name="Shape 0"/>
          <p:cNvSpPr/>
          <p:nvPr/>
        </p:nvSpPr>
        <p:spPr>
          <a:xfrm>
            <a:off x="0" y="0"/>
            <a:ext cx="18288000" cy="190500"/>
          </a:xfrm>
          <a:prstGeom prst="rect">
            <a:avLst/>
          </a:prstGeom>
          <a:solidFill>
            <a:srgbClr val="F98125"/>
          </a:solidFill>
          <a:ln/>
        </p:spPr>
        <p:txBody>
          <a:bodyPr/>
          <a:lstStyle/>
          <a:p>
            <a:endParaRPr lang="en-US"/>
          </a:p>
        </p:txBody>
      </p:sp>
      <p:sp>
        <p:nvSpPr>
          <p:cNvPr id="3" name="Text 1"/>
          <p:cNvSpPr/>
          <p:nvPr/>
        </p:nvSpPr>
        <p:spPr>
          <a:xfrm>
            <a:off x="762000" y="533400"/>
            <a:ext cx="18440400"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kern="0" spc="195" dirty="0">
                <a:solidFill>
                  <a:srgbClr val="5F8FB4"/>
                </a:solidFill>
                <a:latin typeface="Artific Med" pitchFamily="50" charset="0"/>
                <a:ea typeface="Artific Med" pitchFamily="50" charset="0"/>
                <a:cs typeface="Artific" pitchFamily="34" charset="-120"/>
              </a:rPr>
              <a:t>DATA INNOVATIONS</a:t>
            </a:r>
            <a:endParaRPr lang="en-US" sz="1650" dirty="0"/>
          </a:p>
        </p:txBody>
      </p:sp>
      <p:sp>
        <p:nvSpPr>
          <p:cNvPr id="4" name="Text 2"/>
          <p:cNvSpPr/>
          <p:nvPr/>
        </p:nvSpPr>
        <p:spPr>
          <a:xfrm>
            <a:off x="762000" y="1192411"/>
            <a:ext cx="17266920"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kern="0" spc="180" dirty="0">
                <a:solidFill>
                  <a:srgbClr val="0269A3"/>
                </a:solidFill>
                <a:latin typeface="Artific Med" pitchFamily="50" charset="0"/>
                <a:ea typeface="Artific Med" pitchFamily="50" charset="0"/>
                <a:cs typeface="Artific" pitchFamily="34" charset="-120"/>
              </a:rPr>
              <a:t>THE VALUE</a:t>
            </a:r>
            <a:endParaRPr lang="en-US" sz="1875" dirty="0"/>
          </a:p>
        </p:txBody>
      </p:sp>
      <p:sp>
        <p:nvSpPr>
          <p:cNvPr id="5" name="Text 3"/>
          <p:cNvSpPr/>
          <p:nvPr/>
        </p:nvSpPr>
        <p:spPr>
          <a:xfrm>
            <a:off x="762000" y="1687711"/>
            <a:ext cx="18440400" cy="683865"/>
          </a:xfrm>
          <a:prstGeom prst="rect">
            <a:avLst/>
          </a:prstGeom>
          <a:noFill/>
          <a:ln/>
        </p:spPr>
        <p:txBody>
          <a:bodyPr wrap="square" lIns="25400" tIns="25400" rIns="25400" bIns="25400" rtlCol="0" anchor="t">
            <a:normAutofit/>
          </a:bodyPr>
          <a:lstStyle/>
          <a:p>
            <a:pPr marL="0" indent="0" algn="l">
              <a:lnSpc>
                <a:spcPct val="80000"/>
              </a:lnSpc>
              <a:buNone/>
            </a:pPr>
            <a:r>
              <a:rPr lang="en-US" sz="4500" kern="0" spc="-60" dirty="0">
                <a:solidFill>
                  <a:srgbClr val="16222C"/>
                </a:solidFill>
                <a:latin typeface="Artific Med" pitchFamily="50" charset="0"/>
                <a:ea typeface="Artific Med" pitchFamily="50" charset="0"/>
                <a:cs typeface="Artific" pitchFamily="34" charset="-120"/>
              </a:rPr>
              <a:t>Three Ways Lab GPS </a:t>
            </a:r>
            <a:r>
              <a:rPr lang="en-US" sz="4500" i="1" kern="0" spc="-60" dirty="0">
                <a:solidFill>
                  <a:srgbClr val="16222C"/>
                </a:solidFill>
                <a:latin typeface="Instrument Serif" pitchFamily="34" charset="0"/>
                <a:ea typeface="Instrument Serif" pitchFamily="34" charset="-122"/>
                <a:cs typeface="Instrument Serif" pitchFamily="34" charset="-120"/>
              </a:rPr>
              <a:t>Delivers</a:t>
            </a:r>
            <a:endParaRPr lang="en-US" sz="4500" dirty="0"/>
          </a:p>
        </p:txBody>
      </p:sp>
      <p:sp>
        <p:nvSpPr>
          <p:cNvPr id="6" name="Text 4"/>
          <p:cNvSpPr/>
          <p:nvPr/>
        </p:nvSpPr>
        <p:spPr>
          <a:xfrm>
            <a:off x="762000" y="2504926"/>
            <a:ext cx="1844040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Lab GPS enables lab and IT staff to navigate connectivity issues and maximize uptime by improving:</a:t>
            </a:r>
            <a:endParaRPr lang="en-US" sz="2100" dirty="0"/>
          </a:p>
        </p:txBody>
      </p:sp>
      <p:sp>
        <p:nvSpPr>
          <p:cNvPr id="7" name="Shape 5"/>
          <p:cNvSpPr/>
          <p:nvPr/>
        </p:nvSpPr>
        <p:spPr>
          <a:xfrm>
            <a:off x="762000" y="3312616"/>
            <a:ext cx="5321201" cy="6517184"/>
          </a:xfrm>
          <a:prstGeom prst="roundRect">
            <a:avLst>
              <a:gd name="adj" fmla="val 2506"/>
            </a:avLst>
          </a:prstGeom>
          <a:solidFill>
            <a:srgbClr val="FFFFFF"/>
          </a:solidFill>
          <a:ln/>
          <a:effectLst>
            <a:outerShdw blurRad="133350" dist="19050" dir="5400000" algn="bl" rotWithShape="0">
              <a:srgbClr val="2E4B61">
                <a:alpha val="7000"/>
              </a:srgbClr>
            </a:outerShdw>
          </a:effectLst>
        </p:spPr>
        <p:txBody>
          <a:bodyPr/>
          <a:lstStyle/>
          <a:p>
            <a:endParaRPr lang="en-US"/>
          </a:p>
        </p:txBody>
      </p:sp>
      <p:sp>
        <p:nvSpPr>
          <p:cNvPr id="8" name="Shape 6"/>
          <p:cNvSpPr/>
          <p:nvPr/>
        </p:nvSpPr>
        <p:spPr>
          <a:xfrm>
            <a:off x="762000" y="9820275"/>
            <a:ext cx="5321201" cy="9525"/>
          </a:xfrm>
          <a:prstGeom prst="rect">
            <a:avLst/>
          </a:prstGeom>
          <a:solidFill>
            <a:srgbClr val="E4E9ED"/>
          </a:solidFill>
          <a:ln/>
        </p:spPr>
        <p:txBody>
          <a:bodyPr/>
          <a:lstStyle/>
          <a:p>
            <a:endParaRPr lang="en-US"/>
          </a:p>
        </p:txBody>
      </p:sp>
      <p:sp>
        <p:nvSpPr>
          <p:cNvPr id="9" name="Shape 7"/>
          <p:cNvSpPr/>
          <p:nvPr/>
        </p:nvSpPr>
        <p:spPr>
          <a:xfrm>
            <a:off x="762000" y="3312616"/>
            <a:ext cx="5321201" cy="171450"/>
          </a:xfrm>
          <a:prstGeom prst="rect">
            <a:avLst/>
          </a:prstGeom>
          <a:solidFill>
            <a:srgbClr val="0269A3"/>
          </a:solidFill>
          <a:ln/>
        </p:spPr>
        <p:txBody>
          <a:bodyPr/>
          <a:lstStyle/>
          <a:p>
            <a:endParaRPr lang="en-US"/>
          </a:p>
        </p:txBody>
      </p:sp>
      <p:sp>
        <p:nvSpPr>
          <p:cNvPr id="10" name="Shape 8"/>
          <p:cNvSpPr/>
          <p:nvPr/>
        </p:nvSpPr>
        <p:spPr>
          <a:xfrm>
            <a:off x="762000" y="3312616"/>
            <a:ext cx="9525" cy="6517184"/>
          </a:xfrm>
          <a:prstGeom prst="rect">
            <a:avLst/>
          </a:prstGeom>
          <a:solidFill>
            <a:srgbClr val="E4E9ED"/>
          </a:solidFill>
          <a:ln/>
        </p:spPr>
        <p:txBody>
          <a:bodyPr/>
          <a:lstStyle/>
          <a:p>
            <a:endParaRPr lang="en-US"/>
          </a:p>
        </p:txBody>
      </p:sp>
      <p:sp>
        <p:nvSpPr>
          <p:cNvPr id="11" name="Shape 9"/>
          <p:cNvSpPr/>
          <p:nvPr/>
        </p:nvSpPr>
        <p:spPr>
          <a:xfrm>
            <a:off x="6073676" y="3312616"/>
            <a:ext cx="9525" cy="6517184"/>
          </a:xfrm>
          <a:prstGeom prst="rect">
            <a:avLst/>
          </a:prstGeom>
          <a:solidFill>
            <a:srgbClr val="E4E9ED"/>
          </a:solidFill>
          <a:ln/>
        </p:spPr>
        <p:txBody>
          <a:bodyPr/>
          <a:lstStyle/>
          <a:p>
            <a:endParaRPr lang="en-US"/>
          </a:p>
        </p:txBody>
      </p:sp>
      <p:sp>
        <p:nvSpPr>
          <p:cNvPr id="12" name="Shape 10"/>
          <p:cNvSpPr/>
          <p:nvPr/>
        </p:nvSpPr>
        <p:spPr>
          <a:xfrm>
            <a:off x="1152525" y="3903166"/>
            <a:ext cx="1447800" cy="1447800"/>
          </a:xfrm>
          <a:prstGeom prst="ellipse">
            <a:avLst/>
          </a:prstGeom>
          <a:solidFill>
            <a:srgbClr val="0269A3"/>
          </a:solidFill>
          <a:ln/>
        </p:spPr>
        <p:txBody>
          <a:bodyPr/>
          <a:lstStyle/>
          <a:p>
            <a:endParaRPr lang="en-US"/>
          </a:p>
        </p:txBody>
      </p:sp>
      <p:pic>
        <p:nvPicPr>
          <p:cNvPr id="13" name="Image 0" descr="preencoded.png"/>
          <p:cNvPicPr>
            <a:picLocks noChangeAspect="1"/>
          </p:cNvPicPr>
          <p:nvPr/>
        </p:nvPicPr>
        <p:blipFill>
          <a:blip r:embed="rId3"/>
          <a:srcRect/>
          <a:stretch/>
        </p:blipFill>
        <p:spPr>
          <a:xfrm>
            <a:off x="1585913" y="4336554"/>
            <a:ext cx="581025" cy="581025"/>
          </a:xfrm>
          <a:prstGeom prst="rect">
            <a:avLst/>
          </a:prstGeom>
        </p:spPr>
      </p:pic>
      <p:sp>
        <p:nvSpPr>
          <p:cNvPr id="14" name="Text 11"/>
          <p:cNvSpPr/>
          <p:nvPr/>
        </p:nvSpPr>
        <p:spPr>
          <a:xfrm>
            <a:off x="5025926" y="4017466"/>
            <a:ext cx="742950" cy="1257300"/>
          </a:xfrm>
          <a:prstGeom prst="rect">
            <a:avLst/>
          </a:prstGeom>
          <a:noFill/>
          <a:ln/>
        </p:spPr>
        <p:txBody>
          <a:bodyPr wrap="square" lIns="25400" tIns="25400" rIns="25400" bIns="25400" rtlCol="0" anchor="t">
            <a:normAutofit/>
          </a:bodyPr>
          <a:lstStyle/>
          <a:p>
            <a:pPr marL="0" indent="0" algn="l">
              <a:lnSpc>
                <a:spcPct val="118519"/>
              </a:lnSpc>
              <a:buNone/>
            </a:pPr>
            <a:r>
              <a:rPr lang="en-US" sz="6000" kern="0" spc="-150" dirty="0">
                <a:solidFill>
                  <a:schemeClr val="accent4"/>
                </a:solidFill>
                <a:latin typeface="Artific Med" pitchFamily="50" charset="0"/>
                <a:ea typeface="Artific Med" pitchFamily="50" charset="0"/>
                <a:cs typeface="Artific" pitchFamily="34" charset="-120"/>
              </a:rPr>
              <a:t>01</a:t>
            </a:r>
            <a:endParaRPr lang="en-US" sz="6000" dirty="0">
              <a:solidFill>
                <a:schemeClr val="accent4"/>
              </a:solidFill>
            </a:endParaRPr>
          </a:p>
        </p:txBody>
      </p:sp>
      <p:sp>
        <p:nvSpPr>
          <p:cNvPr id="15" name="Text 12"/>
          <p:cNvSpPr/>
          <p:nvPr/>
        </p:nvSpPr>
        <p:spPr>
          <a:xfrm>
            <a:off x="1152525" y="5598616"/>
            <a:ext cx="4994166" cy="678061"/>
          </a:xfrm>
          <a:prstGeom prst="rect">
            <a:avLst/>
          </a:prstGeom>
          <a:noFill/>
          <a:ln/>
        </p:spPr>
        <p:txBody>
          <a:bodyPr wrap="square" lIns="25400" tIns="25400" rIns="25400" bIns="25400" rtlCol="0" anchor="t">
            <a:normAutofit/>
          </a:bodyPr>
          <a:lstStyle/>
          <a:p>
            <a:pPr marL="0" indent="0" algn="l">
              <a:lnSpc>
                <a:spcPct val="120000"/>
              </a:lnSpc>
              <a:buNone/>
            </a:pPr>
            <a:r>
              <a:rPr lang="en-US" sz="3150" dirty="0">
                <a:solidFill>
                  <a:srgbClr val="16222C"/>
                </a:solidFill>
                <a:latin typeface="Artific Med" pitchFamily="50" charset="0"/>
                <a:ea typeface="Artific Med" pitchFamily="50" charset="0"/>
                <a:cs typeface="Artific" pitchFamily="34" charset="-120"/>
              </a:rPr>
              <a:t>Visibility</a:t>
            </a:r>
            <a:endParaRPr lang="en-US" sz="3150" dirty="0"/>
          </a:p>
        </p:txBody>
      </p:sp>
      <p:sp>
        <p:nvSpPr>
          <p:cNvPr id="16" name="Text 13"/>
          <p:cNvSpPr/>
          <p:nvPr/>
        </p:nvSpPr>
        <p:spPr>
          <a:xfrm>
            <a:off x="1152525" y="6410027"/>
            <a:ext cx="4676355" cy="1795760"/>
          </a:xfrm>
          <a:prstGeom prst="rect">
            <a:avLst/>
          </a:prstGeom>
          <a:noFill/>
          <a:ln/>
        </p:spPr>
        <p:txBody>
          <a:bodyPr wrap="square" lIns="25400" tIns="25400" rIns="25400" bIns="25400" rtlCol="0" anchor="t">
            <a:normAutofit/>
          </a:bodyPr>
          <a:lstStyle/>
          <a:p>
            <a:pPr marL="0" indent="0" algn="l">
              <a:lnSpc>
                <a:spcPct val="105486"/>
              </a:lnSpc>
              <a:buNone/>
            </a:pPr>
            <a:r>
              <a:rPr lang="en-US" sz="1950" dirty="0">
                <a:solidFill>
                  <a:srgbClr val="2E4B61"/>
                </a:solidFill>
                <a:latin typeface="Artific Med" pitchFamily="50" charset="0"/>
                <a:ea typeface="Artific Med" pitchFamily="50" charset="0"/>
                <a:cs typeface="Artific" pitchFamily="34" charset="-120"/>
              </a:rPr>
              <a:t>Connectivity status is no longer a black hole. A single drill-down dashboard shows every LIS, instrument, and IM connection across all sites with color-coded alerts.</a:t>
            </a:r>
            <a:endParaRPr lang="en-US" sz="1950" dirty="0"/>
          </a:p>
        </p:txBody>
      </p:sp>
      <p:pic>
        <p:nvPicPr>
          <p:cNvPr id="17" name="Image 1" descr="preencoded.png"/>
          <p:cNvPicPr>
            <a:picLocks noChangeAspect="1"/>
          </p:cNvPicPr>
          <p:nvPr/>
        </p:nvPicPr>
        <p:blipFill>
          <a:blip r:embed="rId4"/>
          <a:srcRect/>
          <a:stretch/>
        </p:blipFill>
        <p:spPr>
          <a:xfrm>
            <a:off x="1152525" y="9124950"/>
            <a:ext cx="323850" cy="323850"/>
          </a:xfrm>
          <a:prstGeom prst="rect">
            <a:avLst/>
          </a:prstGeom>
        </p:spPr>
      </p:pic>
      <p:sp>
        <p:nvSpPr>
          <p:cNvPr id="18" name="Text 14"/>
          <p:cNvSpPr/>
          <p:nvPr/>
        </p:nvSpPr>
        <p:spPr>
          <a:xfrm>
            <a:off x="1609725" y="9096375"/>
            <a:ext cx="2298502"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dirty="0">
                <a:solidFill>
                  <a:srgbClr val="0269A3"/>
                </a:solidFill>
                <a:latin typeface="Artific Med" pitchFamily="50" charset="0"/>
                <a:ea typeface="Artific Med" pitchFamily="50" charset="0"/>
                <a:cs typeface="Artific" pitchFamily="34" charset="-120"/>
              </a:rPr>
              <a:t>Minimized downtime</a:t>
            </a:r>
            <a:endParaRPr lang="en-US" sz="1875" dirty="0"/>
          </a:p>
        </p:txBody>
      </p:sp>
      <p:sp>
        <p:nvSpPr>
          <p:cNvPr id="19" name="Shape 15"/>
          <p:cNvSpPr/>
          <p:nvPr/>
        </p:nvSpPr>
        <p:spPr>
          <a:xfrm>
            <a:off x="6483251" y="3312616"/>
            <a:ext cx="5321350" cy="6517184"/>
          </a:xfrm>
          <a:prstGeom prst="roundRect">
            <a:avLst>
              <a:gd name="adj" fmla="val 2506"/>
            </a:avLst>
          </a:prstGeom>
          <a:solidFill>
            <a:srgbClr val="FFFFFF"/>
          </a:solidFill>
          <a:ln/>
          <a:effectLst>
            <a:outerShdw blurRad="133350" dist="19050" dir="5400000" algn="bl" rotWithShape="0">
              <a:srgbClr val="2E4B61">
                <a:alpha val="7000"/>
              </a:srgbClr>
            </a:outerShdw>
          </a:effectLst>
        </p:spPr>
        <p:txBody>
          <a:bodyPr/>
          <a:lstStyle/>
          <a:p>
            <a:endParaRPr lang="en-US"/>
          </a:p>
        </p:txBody>
      </p:sp>
      <p:sp>
        <p:nvSpPr>
          <p:cNvPr id="20" name="Shape 16"/>
          <p:cNvSpPr/>
          <p:nvPr/>
        </p:nvSpPr>
        <p:spPr>
          <a:xfrm>
            <a:off x="6483251" y="9820275"/>
            <a:ext cx="5321350" cy="9525"/>
          </a:xfrm>
          <a:prstGeom prst="rect">
            <a:avLst/>
          </a:prstGeom>
          <a:solidFill>
            <a:srgbClr val="E4E9ED"/>
          </a:solidFill>
          <a:ln/>
        </p:spPr>
        <p:txBody>
          <a:bodyPr/>
          <a:lstStyle/>
          <a:p>
            <a:endParaRPr lang="en-US"/>
          </a:p>
        </p:txBody>
      </p:sp>
      <p:sp>
        <p:nvSpPr>
          <p:cNvPr id="21" name="Shape 17"/>
          <p:cNvSpPr/>
          <p:nvPr/>
        </p:nvSpPr>
        <p:spPr>
          <a:xfrm>
            <a:off x="6483251" y="3312616"/>
            <a:ext cx="5321350" cy="171450"/>
          </a:xfrm>
          <a:prstGeom prst="rect">
            <a:avLst/>
          </a:prstGeom>
          <a:solidFill>
            <a:srgbClr val="0269A3"/>
          </a:solidFill>
          <a:ln/>
        </p:spPr>
        <p:txBody>
          <a:bodyPr/>
          <a:lstStyle/>
          <a:p>
            <a:endParaRPr lang="en-US"/>
          </a:p>
        </p:txBody>
      </p:sp>
      <p:sp>
        <p:nvSpPr>
          <p:cNvPr id="22" name="Shape 18"/>
          <p:cNvSpPr/>
          <p:nvPr/>
        </p:nvSpPr>
        <p:spPr>
          <a:xfrm>
            <a:off x="6483251" y="3312616"/>
            <a:ext cx="9525" cy="6517184"/>
          </a:xfrm>
          <a:prstGeom prst="rect">
            <a:avLst/>
          </a:prstGeom>
          <a:solidFill>
            <a:srgbClr val="E4E9ED"/>
          </a:solidFill>
          <a:ln/>
        </p:spPr>
        <p:txBody>
          <a:bodyPr/>
          <a:lstStyle/>
          <a:p>
            <a:endParaRPr lang="en-US"/>
          </a:p>
        </p:txBody>
      </p:sp>
      <p:sp>
        <p:nvSpPr>
          <p:cNvPr id="23" name="Shape 19"/>
          <p:cNvSpPr/>
          <p:nvPr/>
        </p:nvSpPr>
        <p:spPr>
          <a:xfrm>
            <a:off x="11795075" y="3312616"/>
            <a:ext cx="9525" cy="6517184"/>
          </a:xfrm>
          <a:prstGeom prst="rect">
            <a:avLst/>
          </a:prstGeom>
          <a:solidFill>
            <a:srgbClr val="E4E9ED"/>
          </a:solidFill>
          <a:ln/>
        </p:spPr>
        <p:txBody>
          <a:bodyPr/>
          <a:lstStyle/>
          <a:p>
            <a:endParaRPr lang="en-US"/>
          </a:p>
        </p:txBody>
      </p:sp>
      <p:sp>
        <p:nvSpPr>
          <p:cNvPr id="24" name="Shape 20"/>
          <p:cNvSpPr/>
          <p:nvPr/>
        </p:nvSpPr>
        <p:spPr>
          <a:xfrm>
            <a:off x="6873776" y="3903166"/>
            <a:ext cx="1447800" cy="1447800"/>
          </a:xfrm>
          <a:prstGeom prst="ellipse">
            <a:avLst/>
          </a:prstGeom>
          <a:solidFill>
            <a:schemeClr val="accent1"/>
          </a:solidFill>
          <a:ln/>
        </p:spPr>
        <p:txBody>
          <a:bodyPr/>
          <a:lstStyle/>
          <a:p>
            <a:endParaRPr lang="en-US"/>
          </a:p>
        </p:txBody>
      </p:sp>
      <p:pic>
        <p:nvPicPr>
          <p:cNvPr id="25" name="Image 2" descr="preencoded.png"/>
          <p:cNvPicPr>
            <a:picLocks noChangeAspect="1"/>
          </p:cNvPicPr>
          <p:nvPr/>
        </p:nvPicPr>
        <p:blipFill>
          <a:blip r:embed="rId5"/>
          <a:srcRect/>
          <a:stretch/>
        </p:blipFill>
        <p:spPr>
          <a:xfrm>
            <a:off x="7307163" y="4336554"/>
            <a:ext cx="581025" cy="581025"/>
          </a:xfrm>
          <a:prstGeom prst="rect">
            <a:avLst/>
          </a:prstGeom>
        </p:spPr>
      </p:pic>
      <p:sp>
        <p:nvSpPr>
          <p:cNvPr id="26" name="Text 21"/>
          <p:cNvSpPr/>
          <p:nvPr/>
        </p:nvSpPr>
        <p:spPr>
          <a:xfrm>
            <a:off x="10589568" y="4017466"/>
            <a:ext cx="900708" cy="1257300"/>
          </a:xfrm>
          <a:prstGeom prst="rect">
            <a:avLst/>
          </a:prstGeom>
          <a:noFill/>
          <a:ln/>
        </p:spPr>
        <p:txBody>
          <a:bodyPr wrap="square" lIns="25400" tIns="25400" rIns="25400" bIns="25400" rtlCol="0" anchor="t">
            <a:normAutofit/>
          </a:bodyPr>
          <a:lstStyle/>
          <a:p>
            <a:pPr marL="0" indent="0" algn="l">
              <a:lnSpc>
                <a:spcPct val="118519"/>
              </a:lnSpc>
              <a:buNone/>
            </a:pPr>
            <a:r>
              <a:rPr lang="en-US" sz="6000" kern="0" spc="-150" dirty="0">
                <a:solidFill>
                  <a:schemeClr val="accent4"/>
                </a:solidFill>
                <a:latin typeface="Artific Med" pitchFamily="50" charset="0"/>
                <a:ea typeface="Artific Med" pitchFamily="50" charset="0"/>
                <a:cs typeface="Artific" pitchFamily="34" charset="-120"/>
              </a:rPr>
              <a:t>02</a:t>
            </a:r>
            <a:endParaRPr lang="en-US" sz="6000" dirty="0">
              <a:solidFill>
                <a:schemeClr val="accent4"/>
              </a:solidFill>
            </a:endParaRPr>
          </a:p>
        </p:txBody>
      </p:sp>
      <p:sp>
        <p:nvSpPr>
          <p:cNvPr id="27" name="Text 22"/>
          <p:cNvSpPr/>
          <p:nvPr/>
        </p:nvSpPr>
        <p:spPr>
          <a:xfrm>
            <a:off x="6873776" y="5598616"/>
            <a:ext cx="4994330" cy="678061"/>
          </a:xfrm>
          <a:prstGeom prst="rect">
            <a:avLst/>
          </a:prstGeom>
          <a:noFill/>
          <a:ln/>
        </p:spPr>
        <p:txBody>
          <a:bodyPr wrap="square" lIns="25400" tIns="25400" rIns="25400" bIns="25400" rtlCol="0" anchor="t">
            <a:normAutofit/>
          </a:bodyPr>
          <a:lstStyle/>
          <a:p>
            <a:pPr marL="0" indent="0" algn="l">
              <a:lnSpc>
                <a:spcPct val="120000"/>
              </a:lnSpc>
              <a:buNone/>
            </a:pPr>
            <a:r>
              <a:rPr lang="en-US" sz="3150" dirty="0">
                <a:solidFill>
                  <a:srgbClr val="16222C"/>
                </a:solidFill>
                <a:latin typeface="Artific Med" pitchFamily="50" charset="0"/>
                <a:ea typeface="Artific Med" pitchFamily="50" charset="0"/>
                <a:cs typeface="Artific" pitchFamily="34" charset="-120"/>
              </a:rPr>
              <a:t>Convenience</a:t>
            </a:r>
            <a:endParaRPr lang="en-US" sz="3150" dirty="0"/>
          </a:p>
        </p:txBody>
      </p:sp>
      <p:sp>
        <p:nvSpPr>
          <p:cNvPr id="28" name="Text 23"/>
          <p:cNvSpPr/>
          <p:nvPr/>
        </p:nvSpPr>
        <p:spPr>
          <a:xfrm>
            <a:off x="6873776" y="6410027"/>
            <a:ext cx="4676509" cy="1444228"/>
          </a:xfrm>
          <a:prstGeom prst="rect">
            <a:avLst/>
          </a:prstGeom>
          <a:noFill/>
          <a:ln/>
        </p:spPr>
        <p:txBody>
          <a:bodyPr wrap="square" lIns="25400" tIns="25400" rIns="25400" bIns="25400" rtlCol="0" anchor="t">
            <a:normAutofit/>
          </a:bodyPr>
          <a:lstStyle/>
          <a:p>
            <a:pPr marL="0" indent="0" algn="l">
              <a:lnSpc>
                <a:spcPct val="105486"/>
              </a:lnSpc>
              <a:buNone/>
            </a:pPr>
            <a:r>
              <a:rPr lang="en-US" sz="1950" dirty="0">
                <a:solidFill>
                  <a:srgbClr val="2E4B61"/>
                </a:solidFill>
                <a:latin typeface="Artific Med" pitchFamily="50" charset="0"/>
                <a:ea typeface="Artific Med" pitchFamily="50" charset="0"/>
                <a:cs typeface="Artific" pitchFamily="34" charset="-120"/>
              </a:rPr>
              <a:t>Monitor and control connections from a single web dashboard or the mobile app — no need to log into hospital systems or be tethered to a laptop.</a:t>
            </a:r>
            <a:endParaRPr lang="en-US" sz="1950" dirty="0"/>
          </a:p>
        </p:txBody>
      </p:sp>
      <p:pic>
        <p:nvPicPr>
          <p:cNvPr id="29" name="Image 3" descr="preencoded.png"/>
          <p:cNvPicPr>
            <a:picLocks noChangeAspect="1"/>
          </p:cNvPicPr>
          <p:nvPr/>
        </p:nvPicPr>
        <p:blipFill>
          <a:blip r:embed="rId4"/>
          <a:srcRect/>
          <a:stretch/>
        </p:blipFill>
        <p:spPr>
          <a:xfrm>
            <a:off x="6873776" y="9124950"/>
            <a:ext cx="323850" cy="323850"/>
          </a:xfrm>
          <a:prstGeom prst="rect">
            <a:avLst/>
          </a:prstGeom>
        </p:spPr>
      </p:pic>
      <p:sp>
        <p:nvSpPr>
          <p:cNvPr id="30" name="Text 24"/>
          <p:cNvSpPr/>
          <p:nvPr/>
        </p:nvSpPr>
        <p:spPr>
          <a:xfrm>
            <a:off x="7330976" y="9096375"/>
            <a:ext cx="2498229"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dirty="0">
                <a:solidFill>
                  <a:srgbClr val="0269A3"/>
                </a:solidFill>
                <a:latin typeface="Artific Med" pitchFamily="50" charset="0"/>
                <a:ea typeface="Artific Med" pitchFamily="50" charset="0"/>
                <a:cs typeface="Artific" pitchFamily="34" charset="-120"/>
              </a:rPr>
              <a:t>Faster to troubleshoot</a:t>
            </a:r>
            <a:endParaRPr lang="en-US" sz="1875" dirty="0"/>
          </a:p>
        </p:txBody>
      </p:sp>
      <p:sp>
        <p:nvSpPr>
          <p:cNvPr id="31" name="Shape 25"/>
          <p:cNvSpPr/>
          <p:nvPr/>
        </p:nvSpPr>
        <p:spPr>
          <a:xfrm>
            <a:off x="12204650" y="3312616"/>
            <a:ext cx="5321350" cy="6517184"/>
          </a:xfrm>
          <a:prstGeom prst="roundRect">
            <a:avLst>
              <a:gd name="adj" fmla="val 2506"/>
            </a:avLst>
          </a:prstGeom>
          <a:solidFill>
            <a:srgbClr val="FFFFFF"/>
          </a:solidFill>
          <a:ln/>
          <a:effectLst>
            <a:outerShdw blurRad="133350" dist="19050" dir="5400000" algn="bl" rotWithShape="0">
              <a:srgbClr val="2E4B61">
                <a:alpha val="7000"/>
              </a:srgbClr>
            </a:outerShdw>
          </a:effectLst>
        </p:spPr>
        <p:txBody>
          <a:bodyPr/>
          <a:lstStyle/>
          <a:p>
            <a:endParaRPr lang="en-US"/>
          </a:p>
        </p:txBody>
      </p:sp>
      <p:sp>
        <p:nvSpPr>
          <p:cNvPr id="32" name="Shape 26"/>
          <p:cNvSpPr/>
          <p:nvPr/>
        </p:nvSpPr>
        <p:spPr>
          <a:xfrm>
            <a:off x="12204650" y="9820275"/>
            <a:ext cx="5321350" cy="9525"/>
          </a:xfrm>
          <a:prstGeom prst="rect">
            <a:avLst/>
          </a:prstGeom>
          <a:solidFill>
            <a:srgbClr val="E4E9ED"/>
          </a:solidFill>
          <a:ln/>
        </p:spPr>
        <p:txBody>
          <a:bodyPr/>
          <a:lstStyle/>
          <a:p>
            <a:endParaRPr lang="en-US"/>
          </a:p>
        </p:txBody>
      </p:sp>
      <p:sp>
        <p:nvSpPr>
          <p:cNvPr id="33" name="Shape 27"/>
          <p:cNvSpPr/>
          <p:nvPr/>
        </p:nvSpPr>
        <p:spPr>
          <a:xfrm>
            <a:off x="12204650" y="3312616"/>
            <a:ext cx="5321350" cy="171450"/>
          </a:xfrm>
          <a:prstGeom prst="rect">
            <a:avLst/>
          </a:prstGeom>
          <a:solidFill>
            <a:srgbClr val="0269A3"/>
          </a:solidFill>
          <a:ln/>
        </p:spPr>
        <p:txBody>
          <a:bodyPr/>
          <a:lstStyle/>
          <a:p>
            <a:endParaRPr lang="en-US"/>
          </a:p>
        </p:txBody>
      </p:sp>
      <p:sp>
        <p:nvSpPr>
          <p:cNvPr id="34" name="Shape 28"/>
          <p:cNvSpPr/>
          <p:nvPr/>
        </p:nvSpPr>
        <p:spPr>
          <a:xfrm>
            <a:off x="12204650" y="3312616"/>
            <a:ext cx="9525" cy="6517184"/>
          </a:xfrm>
          <a:prstGeom prst="rect">
            <a:avLst/>
          </a:prstGeom>
          <a:solidFill>
            <a:srgbClr val="E4E9ED"/>
          </a:solidFill>
          <a:ln/>
        </p:spPr>
        <p:txBody>
          <a:bodyPr/>
          <a:lstStyle/>
          <a:p>
            <a:endParaRPr lang="en-US"/>
          </a:p>
        </p:txBody>
      </p:sp>
      <p:sp>
        <p:nvSpPr>
          <p:cNvPr id="35" name="Shape 29"/>
          <p:cNvSpPr/>
          <p:nvPr/>
        </p:nvSpPr>
        <p:spPr>
          <a:xfrm>
            <a:off x="17516475" y="3312616"/>
            <a:ext cx="9525" cy="6517184"/>
          </a:xfrm>
          <a:prstGeom prst="rect">
            <a:avLst/>
          </a:prstGeom>
          <a:solidFill>
            <a:srgbClr val="E4E9ED"/>
          </a:solidFill>
          <a:ln/>
        </p:spPr>
        <p:txBody>
          <a:bodyPr/>
          <a:lstStyle/>
          <a:p>
            <a:endParaRPr lang="en-US"/>
          </a:p>
        </p:txBody>
      </p:sp>
      <p:sp>
        <p:nvSpPr>
          <p:cNvPr id="36" name="Shape 30"/>
          <p:cNvSpPr/>
          <p:nvPr/>
        </p:nvSpPr>
        <p:spPr>
          <a:xfrm>
            <a:off x="12595175" y="3903166"/>
            <a:ext cx="1447800" cy="1447800"/>
          </a:xfrm>
          <a:prstGeom prst="ellipse">
            <a:avLst/>
          </a:prstGeom>
          <a:solidFill>
            <a:srgbClr val="0269A3"/>
          </a:solidFill>
          <a:ln/>
        </p:spPr>
        <p:txBody>
          <a:bodyPr/>
          <a:lstStyle/>
          <a:p>
            <a:endParaRPr lang="en-US"/>
          </a:p>
        </p:txBody>
      </p:sp>
      <p:pic>
        <p:nvPicPr>
          <p:cNvPr id="37" name="Image 4" descr="preencoded.png"/>
          <p:cNvPicPr>
            <a:picLocks noChangeAspect="1"/>
          </p:cNvPicPr>
          <p:nvPr/>
        </p:nvPicPr>
        <p:blipFill>
          <a:blip r:embed="rId6"/>
          <a:srcRect/>
          <a:stretch/>
        </p:blipFill>
        <p:spPr>
          <a:xfrm>
            <a:off x="13028563" y="4336554"/>
            <a:ext cx="581025" cy="581025"/>
          </a:xfrm>
          <a:prstGeom prst="rect">
            <a:avLst/>
          </a:prstGeom>
        </p:spPr>
      </p:pic>
      <p:sp>
        <p:nvSpPr>
          <p:cNvPr id="38" name="Text 31"/>
          <p:cNvSpPr/>
          <p:nvPr/>
        </p:nvSpPr>
        <p:spPr>
          <a:xfrm>
            <a:off x="16279713" y="4017466"/>
            <a:ext cx="931962" cy="1257300"/>
          </a:xfrm>
          <a:prstGeom prst="rect">
            <a:avLst/>
          </a:prstGeom>
          <a:noFill/>
          <a:ln/>
        </p:spPr>
        <p:txBody>
          <a:bodyPr wrap="square" lIns="25400" tIns="25400" rIns="25400" bIns="25400" rtlCol="0" anchor="t">
            <a:normAutofit/>
          </a:bodyPr>
          <a:lstStyle/>
          <a:p>
            <a:pPr marL="0" indent="0" algn="l">
              <a:lnSpc>
                <a:spcPct val="118519"/>
              </a:lnSpc>
              <a:buNone/>
            </a:pPr>
            <a:r>
              <a:rPr lang="en-US" sz="6000" kern="0" spc="-150" dirty="0">
                <a:solidFill>
                  <a:schemeClr val="accent4"/>
                </a:solidFill>
                <a:latin typeface="Artific Med" pitchFamily="50" charset="0"/>
                <a:ea typeface="Artific Med" pitchFamily="50" charset="0"/>
                <a:cs typeface="Artific" pitchFamily="34" charset="-120"/>
              </a:rPr>
              <a:t>03</a:t>
            </a:r>
            <a:endParaRPr lang="en-US" sz="6000" dirty="0">
              <a:solidFill>
                <a:schemeClr val="accent4"/>
              </a:solidFill>
            </a:endParaRPr>
          </a:p>
        </p:txBody>
      </p:sp>
      <p:sp>
        <p:nvSpPr>
          <p:cNvPr id="39" name="Text 32"/>
          <p:cNvSpPr/>
          <p:nvPr/>
        </p:nvSpPr>
        <p:spPr>
          <a:xfrm>
            <a:off x="12595175" y="5598616"/>
            <a:ext cx="4994330" cy="678061"/>
          </a:xfrm>
          <a:prstGeom prst="rect">
            <a:avLst/>
          </a:prstGeom>
          <a:noFill/>
          <a:ln/>
        </p:spPr>
        <p:txBody>
          <a:bodyPr wrap="square" lIns="25400" tIns="25400" rIns="25400" bIns="25400" rtlCol="0" anchor="t">
            <a:normAutofit/>
          </a:bodyPr>
          <a:lstStyle/>
          <a:p>
            <a:pPr marL="0" indent="0" algn="l">
              <a:lnSpc>
                <a:spcPct val="120000"/>
              </a:lnSpc>
              <a:buNone/>
            </a:pPr>
            <a:r>
              <a:rPr lang="en-US" sz="3150" dirty="0">
                <a:solidFill>
                  <a:srgbClr val="16222C"/>
                </a:solidFill>
                <a:latin typeface="Artific Med" pitchFamily="50" charset="0"/>
                <a:ea typeface="Artific Med" pitchFamily="50" charset="0"/>
                <a:cs typeface="Artific" pitchFamily="34" charset="-120"/>
              </a:rPr>
              <a:t>Speed to Resolution</a:t>
            </a:r>
            <a:endParaRPr lang="en-US" sz="3150" dirty="0"/>
          </a:p>
        </p:txBody>
      </p:sp>
      <p:sp>
        <p:nvSpPr>
          <p:cNvPr id="40" name="Text 33"/>
          <p:cNvSpPr/>
          <p:nvPr/>
        </p:nvSpPr>
        <p:spPr>
          <a:xfrm>
            <a:off x="12595175" y="6410027"/>
            <a:ext cx="4676509" cy="1444228"/>
          </a:xfrm>
          <a:prstGeom prst="rect">
            <a:avLst/>
          </a:prstGeom>
          <a:noFill/>
          <a:ln/>
        </p:spPr>
        <p:txBody>
          <a:bodyPr wrap="square" lIns="25400" tIns="25400" rIns="25400" bIns="25400" rtlCol="0" anchor="t">
            <a:normAutofit/>
          </a:bodyPr>
          <a:lstStyle/>
          <a:p>
            <a:pPr marL="0" indent="0" algn="l">
              <a:lnSpc>
                <a:spcPct val="105486"/>
              </a:lnSpc>
              <a:buNone/>
            </a:pPr>
            <a:r>
              <a:rPr lang="en-US" sz="1950" dirty="0">
                <a:solidFill>
                  <a:srgbClr val="2E4B61"/>
                </a:solidFill>
                <a:latin typeface="Artific Med" pitchFamily="50" charset="0"/>
                <a:ea typeface="Artific Med" pitchFamily="50" charset="0"/>
                <a:cs typeface="Artific" pitchFamily="34" charset="-120"/>
              </a:rPr>
              <a:t>One-touch connection restarts, comm traces, and push/email alerts let staff act the moment an issue occurs — even off-site.</a:t>
            </a:r>
            <a:endParaRPr lang="en-US" sz="1950" dirty="0"/>
          </a:p>
        </p:txBody>
      </p:sp>
      <p:pic>
        <p:nvPicPr>
          <p:cNvPr id="41" name="Image 5" descr="preencoded.png"/>
          <p:cNvPicPr>
            <a:picLocks noChangeAspect="1"/>
          </p:cNvPicPr>
          <p:nvPr/>
        </p:nvPicPr>
        <p:blipFill>
          <a:blip r:embed="rId4"/>
          <a:srcRect/>
          <a:stretch/>
        </p:blipFill>
        <p:spPr>
          <a:xfrm>
            <a:off x="12595175" y="9124950"/>
            <a:ext cx="323850" cy="323850"/>
          </a:xfrm>
          <a:prstGeom prst="rect">
            <a:avLst/>
          </a:prstGeom>
        </p:spPr>
      </p:pic>
      <p:sp>
        <p:nvSpPr>
          <p:cNvPr id="42" name="Text 34"/>
          <p:cNvSpPr/>
          <p:nvPr/>
        </p:nvSpPr>
        <p:spPr>
          <a:xfrm>
            <a:off x="13052375" y="9096375"/>
            <a:ext cx="2572494"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dirty="0">
                <a:solidFill>
                  <a:srgbClr val="0269A3"/>
                </a:solidFill>
                <a:latin typeface="Artific Med" pitchFamily="50" charset="0"/>
                <a:ea typeface="Artific Med" pitchFamily="50" charset="0"/>
                <a:cs typeface="Artific" pitchFamily="34" charset="-120"/>
              </a:rPr>
              <a:t>Reduced recovery time</a:t>
            </a:r>
            <a:endParaRPr lang="en-US" sz="1875" dirty="0"/>
          </a:p>
        </p:txBody>
      </p:sp>
      <p:sp>
        <p:nvSpPr>
          <p:cNvPr id="43" name="Text 35"/>
          <p:cNvSpPr/>
          <p:nvPr/>
        </p:nvSpPr>
        <p:spPr>
          <a:xfrm>
            <a:off x="17336691" y="9570839"/>
            <a:ext cx="322659"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dirty="0">
                <a:solidFill>
                  <a:srgbClr val="5F8FB4"/>
                </a:solidFill>
                <a:latin typeface="Artific Med" pitchFamily="50" charset="0"/>
                <a:ea typeface="Artific Med" pitchFamily="50" charset="0"/>
                <a:cs typeface="Artific" pitchFamily="34" charset="-120"/>
              </a:rPr>
              <a:t>04</a:t>
            </a:r>
            <a:endParaRPr lang="en-US" sz="1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762000" y="533400"/>
            <a:ext cx="18440400"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kern="0" spc="195" dirty="0">
                <a:solidFill>
                  <a:srgbClr val="5F8FB4"/>
                </a:solidFill>
                <a:latin typeface="Artific Med" pitchFamily="50" charset="0"/>
                <a:ea typeface="Artific Med" pitchFamily="50" charset="0"/>
                <a:cs typeface="Artific" pitchFamily="34" charset="-120"/>
              </a:rPr>
              <a:t>DATA INNOVATIONS</a:t>
            </a:r>
            <a:endParaRPr lang="en-US" sz="1650" dirty="0"/>
          </a:p>
        </p:txBody>
      </p:sp>
      <p:sp>
        <p:nvSpPr>
          <p:cNvPr id="3" name="Text 1"/>
          <p:cNvSpPr/>
          <p:nvPr/>
        </p:nvSpPr>
        <p:spPr>
          <a:xfrm>
            <a:off x="762000" y="1192411"/>
            <a:ext cx="17266920"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kern="0" spc="180" dirty="0">
                <a:solidFill>
                  <a:srgbClr val="0269A3"/>
                </a:solidFill>
                <a:latin typeface="Artific Med" pitchFamily="50" charset="0"/>
                <a:ea typeface="Artific Med" pitchFamily="50" charset="0"/>
                <a:cs typeface="Artific" pitchFamily="34" charset="-120"/>
              </a:rPr>
              <a:t>CURRENT FUNCTIONALITY</a:t>
            </a:r>
            <a:endParaRPr lang="en-US" sz="1875" dirty="0"/>
          </a:p>
        </p:txBody>
      </p:sp>
      <p:sp>
        <p:nvSpPr>
          <p:cNvPr id="4" name="Text 2"/>
          <p:cNvSpPr/>
          <p:nvPr/>
        </p:nvSpPr>
        <p:spPr>
          <a:xfrm>
            <a:off x="762000" y="1687711"/>
            <a:ext cx="18440400" cy="683865"/>
          </a:xfrm>
          <a:prstGeom prst="rect">
            <a:avLst/>
          </a:prstGeom>
          <a:noFill/>
          <a:ln/>
        </p:spPr>
        <p:txBody>
          <a:bodyPr wrap="square" lIns="25400" tIns="25400" rIns="25400" bIns="25400" rtlCol="0" anchor="t">
            <a:normAutofit/>
          </a:bodyPr>
          <a:lstStyle/>
          <a:p>
            <a:pPr marL="0" indent="0" algn="l">
              <a:lnSpc>
                <a:spcPct val="80000"/>
              </a:lnSpc>
              <a:buNone/>
            </a:pPr>
            <a:r>
              <a:rPr lang="en-US" sz="4500" kern="0" spc="-60" dirty="0">
                <a:solidFill>
                  <a:srgbClr val="16222C"/>
                </a:solidFill>
                <a:latin typeface="Artific Med" pitchFamily="50" charset="0"/>
                <a:ea typeface="Artific Med" pitchFamily="50" charset="0"/>
                <a:cs typeface="Artific" pitchFamily="34" charset="-120"/>
              </a:rPr>
              <a:t>What Lab GPS Does </a:t>
            </a:r>
            <a:r>
              <a:rPr lang="en-US" sz="4500" i="1" kern="0" spc="-60" dirty="0">
                <a:solidFill>
                  <a:srgbClr val="16222C"/>
                </a:solidFill>
                <a:latin typeface="Instrument Serif" pitchFamily="34" charset="0"/>
                <a:ea typeface="Instrument Serif" pitchFamily="34" charset="-122"/>
                <a:cs typeface="Instrument Serif" pitchFamily="34" charset="-120"/>
              </a:rPr>
              <a:t>Today</a:t>
            </a:r>
            <a:endParaRPr lang="en-US" sz="4500" dirty="0"/>
          </a:p>
        </p:txBody>
      </p:sp>
      <p:sp>
        <p:nvSpPr>
          <p:cNvPr id="5" name="Shape 3"/>
          <p:cNvSpPr/>
          <p:nvPr/>
        </p:nvSpPr>
        <p:spPr>
          <a:xfrm>
            <a:off x="762000" y="2695426"/>
            <a:ext cx="5410200" cy="1843683"/>
          </a:xfrm>
          <a:prstGeom prst="roundRect">
            <a:avLst>
              <a:gd name="adj" fmla="val 6200"/>
            </a:avLst>
          </a:prstGeom>
          <a:solidFill>
            <a:srgbClr val="FFFFFF"/>
          </a:solidFill>
          <a:ln w="9525">
            <a:solidFill>
              <a:srgbClr val="E4E9ED"/>
            </a:solidFill>
            <a:prstDash val="solid"/>
          </a:ln>
          <a:effectLst>
            <a:outerShdw blurRad="95250" dist="19050" dir="5400000" algn="bl" rotWithShape="0">
              <a:srgbClr val="2E4B61">
                <a:alpha val="6000"/>
              </a:srgbClr>
            </a:outerShdw>
          </a:effectLst>
        </p:spPr>
        <p:txBody>
          <a:bodyPr/>
          <a:lstStyle/>
          <a:p>
            <a:endParaRPr lang="en-US"/>
          </a:p>
        </p:txBody>
      </p:sp>
      <p:sp>
        <p:nvSpPr>
          <p:cNvPr id="6" name="Shape 4"/>
          <p:cNvSpPr/>
          <p:nvPr/>
        </p:nvSpPr>
        <p:spPr>
          <a:xfrm>
            <a:off x="1057275" y="2952601"/>
            <a:ext cx="857250" cy="857250"/>
          </a:xfrm>
          <a:prstGeom prst="ellipse">
            <a:avLst/>
          </a:prstGeom>
          <a:solidFill>
            <a:srgbClr val="E9F3FB"/>
          </a:solidFill>
          <a:ln/>
        </p:spPr>
        <p:txBody>
          <a:bodyPr/>
          <a:lstStyle/>
          <a:p>
            <a:endParaRPr lang="en-US"/>
          </a:p>
        </p:txBody>
      </p:sp>
      <p:pic>
        <p:nvPicPr>
          <p:cNvPr id="7" name="Image 0" descr="preencoded.png"/>
          <p:cNvPicPr>
            <a:picLocks noChangeAspect="1"/>
          </p:cNvPicPr>
          <p:nvPr/>
        </p:nvPicPr>
        <p:blipFill>
          <a:blip r:embed="rId3"/>
          <a:srcRect/>
          <a:stretch/>
        </p:blipFill>
        <p:spPr>
          <a:xfrm>
            <a:off x="1266825" y="3162151"/>
            <a:ext cx="438150" cy="438150"/>
          </a:xfrm>
          <a:prstGeom prst="rect">
            <a:avLst/>
          </a:prstGeom>
        </p:spPr>
      </p:pic>
      <p:sp>
        <p:nvSpPr>
          <p:cNvPr id="8" name="Text 5"/>
          <p:cNvSpPr/>
          <p:nvPr/>
        </p:nvSpPr>
        <p:spPr>
          <a:xfrm>
            <a:off x="2124075" y="2952601"/>
            <a:ext cx="4128135" cy="346621"/>
          </a:xfrm>
          <a:prstGeom prst="rect">
            <a:avLst/>
          </a:prstGeom>
          <a:noFill/>
          <a:ln/>
        </p:spPr>
        <p:txBody>
          <a:bodyPr wrap="square" lIns="25400" tIns="25400" rIns="25400" bIns="25400" rtlCol="0" anchor="t">
            <a:normAutofit/>
          </a:bodyPr>
          <a:lstStyle/>
          <a:p>
            <a:pPr marL="0" indent="0" algn="l">
              <a:lnSpc>
                <a:spcPct val="90000"/>
              </a:lnSpc>
              <a:buNone/>
            </a:pPr>
            <a:r>
              <a:rPr lang="en-US" sz="2025" dirty="0">
                <a:solidFill>
                  <a:srgbClr val="16222C"/>
                </a:solidFill>
                <a:latin typeface="Artific Med" pitchFamily="50" charset="0"/>
                <a:ea typeface="Artific Med" pitchFamily="50" charset="0"/>
                <a:cs typeface="Artific" pitchFamily="34" charset="-120"/>
              </a:rPr>
              <a:t>Enterprise Lab Monitoring</a:t>
            </a:r>
            <a:endParaRPr lang="en-US" sz="2025" dirty="0"/>
          </a:p>
        </p:txBody>
      </p:sp>
      <p:sp>
        <p:nvSpPr>
          <p:cNvPr id="9" name="Text 6"/>
          <p:cNvSpPr/>
          <p:nvPr/>
        </p:nvSpPr>
        <p:spPr>
          <a:xfrm>
            <a:off x="2124075" y="3356372"/>
            <a:ext cx="3865436" cy="963662"/>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One dashboard for all LIS, instrument &amp; IM connections across every site.</a:t>
            </a:r>
            <a:endParaRPr lang="en-US" sz="1800" dirty="0"/>
          </a:p>
        </p:txBody>
      </p:sp>
      <p:sp>
        <p:nvSpPr>
          <p:cNvPr id="10" name="Shape 7"/>
          <p:cNvSpPr/>
          <p:nvPr/>
        </p:nvSpPr>
        <p:spPr>
          <a:xfrm>
            <a:off x="6438900" y="2695426"/>
            <a:ext cx="5410200" cy="1843683"/>
          </a:xfrm>
          <a:prstGeom prst="roundRect">
            <a:avLst>
              <a:gd name="adj" fmla="val 6200"/>
            </a:avLst>
          </a:prstGeom>
          <a:solidFill>
            <a:srgbClr val="FFFFFF"/>
          </a:solidFill>
          <a:ln w="9525">
            <a:solidFill>
              <a:srgbClr val="E4E9ED"/>
            </a:solidFill>
            <a:prstDash val="solid"/>
          </a:ln>
          <a:effectLst>
            <a:outerShdw blurRad="95250" dist="19050" dir="5400000" algn="bl" rotWithShape="0">
              <a:srgbClr val="2E4B61">
                <a:alpha val="6000"/>
              </a:srgbClr>
            </a:outerShdw>
          </a:effectLst>
        </p:spPr>
        <p:txBody>
          <a:bodyPr/>
          <a:lstStyle/>
          <a:p>
            <a:endParaRPr lang="en-US"/>
          </a:p>
        </p:txBody>
      </p:sp>
      <p:sp>
        <p:nvSpPr>
          <p:cNvPr id="11" name="Shape 8"/>
          <p:cNvSpPr/>
          <p:nvPr/>
        </p:nvSpPr>
        <p:spPr>
          <a:xfrm>
            <a:off x="6734175" y="2952601"/>
            <a:ext cx="857250" cy="857250"/>
          </a:xfrm>
          <a:prstGeom prst="ellipse">
            <a:avLst/>
          </a:prstGeom>
          <a:solidFill>
            <a:srgbClr val="E9F3FB"/>
          </a:solidFill>
          <a:ln/>
        </p:spPr>
        <p:txBody>
          <a:bodyPr/>
          <a:lstStyle/>
          <a:p>
            <a:endParaRPr lang="en-US"/>
          </a:p>
        </p:txBody>
      </p:sp>
      <p:pic>
        <p:nvPicPr>
          <p:cNvPr id="12" name="Image 1" descr="preencoded.png"/>
          <p:cNvPicPr>
            <a:picLocks noChangeAspect="1"/>
          </p:cNvPicPr>
          <p:nvPr/>
        </p:nvPicPr>
        <p:blipFill>
          <a:blip r:embed="rId4"/>
          <a:srcRect/>
          <a:stretch/>
        </p:blipFill>
        <p:spPr>
          <a:xfrm>
            <a:off x="6943725" y="3162151"/>
            <a:ext cx="438150" cy="438150"/>
          </a:xfrm>
          <a:prstGeom prst="rect">
            <a:avLst/>
          </a:prstGeom>
        </p:spPr>
      </p:pic>
      <p:sp>
        <p:nvSpPr>
          <p:cNvPr id="13" name="Text 9"/>
          <p:cNvSpPr/>
          <p:nvPr/>
        </p:nvSpPr>
        <p:spPr>
          <a:xfrm>
            <a:off x="7800975" y="2952601"/>
            <a:ext cx="4128135" cy="346621"/>
          </a:xfrm>
          <a:prstGeom prst="rect">
            <a:avLst/>
          </a:prstGeom>
          <a:noFill/>
          <a:ln/>
        </p:spPr>
        <p:txBody>
          <a:bodyPr wrap="square" lIns="25400" tIns="25400" rIns="25400" bIns="25400" rtlCol="0" anchor="t">
            <a:normAutofit/>
          </a:bodyPr>
          <a:lstStyle/>
          <a:p>
            <a:pPr marL="0" indent="0" algn="l">
              <a:lnSpc>
                <a:spcPct val="90000"/>
              </a:lnSpc>
              <a:buNone/>
            </a:pPr>
            <a:r>
              <a:rPr lang="en-US" sz="2025" dirty="0">
                <a:solidFill>
                  <a:srgbClr val="16222C"/>
                </a:solidFill>
                <a:latin typeface="Artific Med" pitchFamily="50" charset="0"/>
                <a:ea typeface="Artific Med" pitchFamily="50" charset="0"/>
                <a:cs typeface="Artific" pitchFamily="34" charset="-120"/>
              </a:rPr>
              <a:t>Color-Coded Alerts</a:t>
            </a:r>
            <a:endParaRPr lang="en-US" sz="2025" dirty="0"/>
          </a:p>
        </p:txBody>
      </p:sp>
      <p:sp>
        <p:nvSpPr>
          <p:cNvPr id="14" name="Text 10"/>
          <p:cNvSpPr/>
          <p:nvPr/>
        </p:nvSpPr>
        <p:spPr>
          <a:xfrm>
            <a:off x="7800975" y="3356372"/>
            <a:ext cx="3865436" cy="65514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Drill-down status with red alerts flag any connectivity disruption instantly.</a:t>
            </a:r>
            <a:endParaRPr lang="en-US" sz="1800" dirty="0"/>
          </a:p>
        </p:txBody>
      </p:sp>
      <p:sp>
        <p:nvSpPr>
          <p:cNvPr id="15" name="Shape 11"/>
          <p:cNvSpPr/>
          <p:nvPr/>
        </p:nvSpPr>
        <p:spPr>
          <a:xfrm>
            <a:off x="12115800" y="2695426"/>
            <a:ext cx="5410200" cy="1843683"/>
          </a:xfrm>
          <a:prstGeom prst="roundRect">
            <a:avLst>
              <a:gd name="adj" fmla="val 6200"/>
            </a:avLst>
          </a:prstGeom>
          <a:solidFill>
            <a:srgbClr val="FFFFFF"/>
          </a:solidFill>
          <a:ln w="9525">
            <a:solidFill>
              <a:srgbClr val="E4E9ED"/>
            </a:solidFill>
            <a:prstDash val="solid"/>
          </a:ln>
          <a:effectLst>
            <a:outerShdw blurRad="95250" dist="19050" dir="5400000" algn="bl" rotWithShape="0">
              <a:srgbClr val="2E4B61">
                <a:alpha val="6000"/>
              </a:srgbClr>
            </a:outerShdw>
          </a:effectLst>
        </p:spPr>
        <p:txBody>
          <a:bodyPr/>
          <a:lstStyle/>
          <a:p>
            <a:endParaRPr lang="en-US"/>
          </a:p>
        </p:txBody>
      </p:sp>
      <p:sp>
        <p:nvSpPr>
          <p:cNvPr id="16" name="Shape 12"/>
          <p:cNvSpPr/>
          <p:nvPr/>
        </p:nvSpPr>
        <p:spPr>
          <a:xfrm>
            <a:off x="12411075" y="2952601"/>
            <a:ext cx="857250" cy="857250"/>
          </a:xfrm>
          <a:prstGeom prst="ellipse">
            <a:avLst/>
          </a:prstGeom>
          <a:solidFill>
            <a:srgbClr val="E9F3FB"/>
          </a:solidFill>
          <a:ln/>
        </p:spPr>
        <p:txBody>
          <a:bodyPr/>
          <a:lstStyle/>
          <a:p>
            <a:endParaRPr lang="en-US"/>
          </a:p>
        </p:txBody>
      </p:sp>
      <p:pic>
        <p:nvPicPr>
          <p:cNvPr id="17" name="Image 2" descr="preencoded.png"/>
          <p:cNvPicPr>
            <a:picLocks noChangeAspect="1"/>
          </p:cNvPicPr>
          <p:nvPr/>
        </p:nvPicPr>
        <p:blipFill>
          <a:blip r:embed="rId5"/>
          <a:srcRect/>
          <a:stretch/>
        </p:blipFill>
        <p:spPr>
          <a:xfrm>
            <a:off x="12620625" y="3162151"/>
            <a:ext cx="438150" cy="438150"/>
          </a:xfrm>
          <a:prstGeom prst="rect">
            <a:avLst/>
          </a:prstGeom>
        </p:spPr>
      </p:pic>
      <p:sp>
        <p:nvSpPr>
          <p:cNvPr id="18" name="Text 13"/>
          <p:cNvSpPr/>
          <p:nvPr/>
        </p:nvSpPr>
        <p:spPr>
          <a:xfrm>
            <a:off x="13477875" y="2952601"/>
            <a:ext cx="4128135" cy="346621"/>
          </a:xfrm>
          <a:prstGeom prst="rect">
            <a:avLst/>
          </a:prstGeom>
          <a:noFill/>
          <a:ln/>
        </p:spPr>
        <p:txBody>
          <a:bodyPr wrap="square" lIns="25400" tIns="25400" rIns="25400" bIns="25400" rtlCol="0" anchor="t">
            <a:normAutofit/>
          </a:bodyPr>
          <a:lstStyle/>
          <a:p>
            <a:pPr marL="0" indent="0" algn="l">
              <a:lnSpc>
                <a:spcPct val="90000"/>
              </a:lnSpc>
              <a:buNone/>
            </a:pPr>
            <a:r>
              <a:rPr lang="en-US" sz="2025" dirty="0">
                <a:solidFill>
                  <a:srgbClr val="16222C"/>
                </a:solidFill>
                <a:latin typeface="Artific Med" pitchFamily="50" charset="0"/>
                <a:ea typeface="Artific Med" pitchFamily="50" charset="0"/>
                <a:cs typeface="Artific" pitchFamily="34" charset="-120"/>
              </a:rPr>
              <a:t>Connection Control</a:t>
            </a:r>
            <a:endParaRPr lang="en-US" sz="2025" dirty="0"/>
          </a:p>
        </p:txBody>
      </p:sp>
      <p:sp>
        <p:nvSpPr>
          <p:cNvPr id="19" name="Text 14"/>
          <p:cNvSpPr/>
          <p:nvPr/>
        </p:nvSpPr>
        <p:spPr>
          <a:xfrm>
            <a:off x="13477875" y="3356372"/>
            <a:ext cx="3865436" cy="65514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Stop, start &amp; run comm traces to resolve issues — even while off-site.</a:t>
            </a:r>
            <a:endParaRPr lang="en-US" sz="1800" dirty="0"/>
          </a:p>
        </p:txBody>
      </p:sp>
      <p:sp>
        <p:nvSpPr>
          <p:cNvPr id="20" name="Shape 15"/>
          <p:cNvSpPr/>
          <p:nvPr/>
        </p:nvSpPr>
        <p:spPr>
          <a:xfrm>
            <a:off x="762000" y="4805809"/>
            <a:ext cx="5410200" cy="1843683"/>
          </a:xfrm>
          <a:prstGeom prst="roundRect">
            <a:avLst>
              <a:gd name="adj" fmla="val 6200"/>
            </a:avLst>
          </a:prstGeom>
          <a:solidFill>
            <a:srgbClr val="FFFFFF"/>
          </a:solidFill>
          <a:ln w="9525">
            <a:solidFill>
              <a:srgbClr val="E4E9ED"/>
            </a:solidFill>
            <a:prstDash val="solid"/>
          </a:ln>
          <a:effectLst>
            <a:outerShdw blurRad="95250" dist="19050" dir="5400000" algn="bl" rotWithShape="0">
              <a:srgbClr val="2E4B61">
                <a:alpha val="6000"/>
              </a:srgbClr>
            </a:outerShdw>
          </a:effectLst>
        </p:spPr>
        <p:txBody>
          <a:bodyPr/>
          <a:lstStyle/>
          <a:p>
            <a:endParaRPr lang="en-US"/>
          </a:p>
        </p:txBody>
      </p:sp>
      <p:sp>
        <p:nvSpPr>
          <p:cNvPr id="21" name="Shape 16"/>
          <p:cNvSpPr/>
          <p:nvPr/>
        </p:nvSpPr>
        <p:spPr>
          <a:xfrm>
            <a:off x="1057275" y="5062984"/>
            <a:ext cx="857250" cy="857250"/>
          </a:xfrm>
          <a:prstGeom prst="ellipse">
            <a:avLst/>
          </a:prstGeom>
          <a:solidFill>
            <a:srgbClr val="E9F3FB"/>
          </a:solidFill>
          <a:ln/>
        </p:spPr>
        <p:txBody>
          <a:bodyPr/>
          <a:lstStyle/>
          <a:p>
            <a:endParaRPr lang="en-US"/>
          </a:p>
        </p:txBody>
      </p:sp>
      <p:pic>
        <p:nvPicPr>
          <p:cNvPr id="22" name="Image 3" descr="preencoded.png"/>
          <p:cNvPicPr>
            <a:picLocks noChangeAspect="1"/>
          </p:cNvPicPr>
          <p:nvPr/>
        </p:nvPicPr>
        <p:blipFill>
          <a:blip r:embed="rId6"/>
          <a:srcRect/>
          <a:stretch/>
        </p:blipFill>
        <p:spPr>
          <a:xfrm>
            <a:off x="1266825" y="5272534"/>
            <a:ext cx="438150" cy="438150"/>
          </a:xfrm>
          <a:prstGeom prst="rect">
            <a:avLst/>
          </a:prstGeom>
        </p:spPr>
      </p:pic>
      <p:sp>
        <p:nvSpPr>
          <p:cNvPr id="23" name="Text 17"/>
          <p:cNvSpPr/>
          <p:nvPr/>
        </p:nvSpPr>
        <p:spPr>
          <a:xfrm>
            <a:off x="2124075" y="5062984"/>
            <a:ext cx="4128135" cy="346621"/>
          </a:xfrm>
          <a:prstGeom prst="rect">
            <a:avLst/>
          </a:prstGeom>
          <a:noFill/>
          <a:ln/>
        </p:spPr>
        <p:txBody>
          <a:bodyPr wrap="square" lIns="25400" tIns="25400" rIns="25400" bIns="25400" rtlCol="0" anchor="t">
            <a:normAutofit/>
          </a:bodyPr>
          <a:lstStyle/>
          <a:p>
            <a:pPr marL="0" indent="0" algn="l">
              <a:lnSpc>
                <a:spcPct val="90000"/>
              </a:lnSpc>
              <a:buNone/>
            </a:pPr>
            <a:r>
              <a:rPr lang="en-US" sz="2025" dirty="0">
                <a:solidFill>
                  <a:srgbClr val="16222C"/>
                </a:solidFill>
                <a:latin typeface="Artific Med" pitchFamily="50" charset="0"/>
                <a:ea typeface="Artific Med" pitchFamily="50" charset="0"/>
                <a:cs typeface="Artific" pitchFamily="34" charset="-120"/>
              </a:rPr>
              <a:t>Notifications</a:t>
            </a:r>
            <a:endParaRPr lang="en-US" sz="2025" dirty="0"/>
          </a:p>
        </p:txBody>
      </p:sp>
      <p:sp>
        <p:nvSpPr>
          <p:cNvPr id="24" name="Text 18"/>
          <p:cNvSpPr/>
          <p:nvPr/>
        </p:nvSpPr>
        <p:spPr>
          <a:xfrm>
            <a:off x="2124075" y="5466755"/>
            <a:ext cx="3865436" cy="963662"/>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Mobile push, email &amp; in-app alerts keep staff informed away from the lab.</a:t>
            </a:r>
            <a:endParaRPr lang="en-US" sz="1800" dirty="0"/>
          </a:p>
        </p:txBody>
      </p:sp>
      <p:sp>
        <p:nvSpPr>
          <p:cNvPr id="25" name="Shape 19"/>
          <p:cNvSpPr/>
          <p:nvPr/>
        </p:nvSpPr>
        <p:spPr>
          <a:xfrm>
            <a:off x="6438900" y="4805809"/>
            <a:ext cx="5410200" cy="1843683"/>
          </a:xfrm>
          <a:prstGeom prst="roundRect">
            <a:avLst>
              <a:gd name="adj" fmla="val 6200"/>
            </a:avLst>
          </a:prstGeom>
          <a:solidFill>
            <a:srgbClr val="FFFFFF"/>
          </a:solidFill>
          <a:ln w="9525">
            <a:solidFill>
              <a:srgbClr val="E4E9ED"/>
            </a:solidFill>
            <a:prstDash val="solid"/>
          </a:ln>
          <a:effectLst>
            <a:outerShdw blurRad="95250" dist="19050" dir="5400000" algn="bl" rotWithShape="0">
              <a:srgbClr val="2E4B61">
                <a:alpha val="6000"/>
              </a:srgbClr>
            </a:outerShdw>
          </a:effectLst>
        </p:spPr>
        <p:txBody>
          <a:bodyPr/>
          <a:lstStyle/>
          <a:p>
            <a:endParaRPr lang="en-US"/>
          </a:p>
        </p:txBody>
      </p:sp>
      <p:sp>
        <p:nvSpPr>
          <p:cNvPr id="26" name="Shape 20"/>
          <p:cNvSpPr/>
          <p:nvPr/>
        </p:nvSpPr>
        <p:spPr>
          <a:xfrm>
            <a:off x="6734175" y="5062984"/>
            <a:ext cx="857250" cy="857250"/>
          </a:xfrm>
          <a:prstGeom prst="ellipse">
            <a:avLst/>
          </a:prstGeom>
          <a:solidFill>
            <a:srgbClr val="E9F3FB"/>
          </a:solidFill>
          <a:ln/>
        </p:spPr>
        <p:txBody>
          <a:bodyPr/>
          <a:lstStyle/>
          <a:p>
            <a:endParaRPr lang="en-US"/>
          </a:p>
        </p:txBody>
      </p:sp>
      <p:pic>
        <p:nvPicPr>
          <p:cNvPr id="27" name="Image 4" descr="preencoded.png"/>
          <p:cNvPicPr>
            <a:picLocks noChangeAspect="1"/>
          </p:cNvPicPr>
          <p:nvPr/>
        </p:nvPicPr>
        <p:blipFill>
          <a:blip r:embed="rId7"/>
          <a:srcRect/>
          <a:stretch/>
        </p:blipFill>
        <p:spPr>
          <a:xfrm>
            <a:off x="6943725" y="5272534"/>
            <a:ext cx="438150" cy="438150"/>
          </a:xfrm>
          <a:prstGeom prst="rect">
            <a:avLst/>
          </a:prstGeom>
        </p:spPr>
      </p:pic>
      <p:sp>
        <p:nvSpPr>
          <p:cNvPr id="28" name="Text 21"/>
          <p:cNvSpPr/>
          <p:nvPr/>
        </p:nvSpPr>
        <p:spPr>
          <a:xfrm>
            <a:off x="7800975" y="5062984"/>
            <a:ext cx="4128135" cy="346621"/>
          </a:xfrm>
          <a:prstGeom prst="rect">
            <a:avLst/>
          </a:prstGeom>
          <a:noFill/>
          <a:ln/>
        </p:spPr>
        <p:txBody>
          <a:bodyPr wrap="square" lIns="25400" tIns="25400" rIns="25400" bIns="25400" rtlCol="0" anchor="t">
            <a:normAutofit/>
          </a:bodyPr>
          <a:lstStyle/>
          <a:p>
            <a:pPr marL="0" indent="0" algn="l">
              <a:lnSpc>
                <a:spcPct val="90000"/>
              </a:lnSpc>
              <a:buNone/>
            </a:pPr>
            <a:r>
              <a:rPr lang="en-US" sz="2025" dirty="0">
                <a:solidFill>
                  <a:srgbClr val="16222C"/>
                </a:solidFill>
                <a:latin typeface="Artific Med" pitchFamily="50" charset="0"/>
                <a:ea typeface="Artific Med" pitchFamily="50" charset="0"/>
                <a:cs typeface="Artific" pitchFamily="34" charset="-120"/>
              </a:rPr>
              <a:t>Mobile App (iOS &amp; Android)</a:t>
            </a:r>
            <a:endParaRPr lang="en-US" sz="2025" dirty="0"/>
          </a:p>
        </p:txBody>
      </p:sp>
      <p:sp>
        <p:nvSpPr>
          <p:cNvPr id="29" name="Text 22"/>
          <p:cNvSpPr/>
          <p:nvPr/>
        </p:nvSpPr>
        <p:spPr>
          <a:xfrm>
            <a:off x="7800975" y="5466755"/>
            <a:ext cx="3865436" cy="65514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Full monitoring &amp; restart from your pocket — even without Wi-Fi.</a:t>
            </a:r>
            <a:endParaRPr lang="en-US" sz="1800" dirty="0"/>
          </a:p>
        </p:txBody>
      </p:sp>
      <p:sp>
        <p:nvSpPr>
          <p:cNvPr id="30" name="Shape 23"/>
          <p:cNvSpPr/>
          <p:nvPr/>
        </p:nvSpPr>
        <p:spPr>
          <a:xfrm>
            <a:off x="12115800" y="4805809"/>
            <a:ext cx="5410200" cy="1843683"/>
          </a:xfrm>
          <a:prstGeom prst="roundRect">
            <a:avLst>
              <a:gd name="adj" fmla="val 6200"/>
            </a:avLst>
          </a:prstGeom>
          <a:solidFill>
            <a:srgbClr val="FFFFFF"/>
          </a:solidFill>
          <a:ln w="9525">
            <a:solidFill>
              <a:srgbClr val="E4E9ED"/>
            </a:solidFill>
            <a:prstDash val="solid"/>
          </a:ln>
          <a:effectLst>
            <a:outerShdw blurRad="95250" dist="19050" dir="5400000" algn="bl" rotWithShape="0">
              <a:srgbClr val="2E4B61">
                <a:alpha val="6000"/>
              </a:srgbClr>
            </a:outerShdw>
          </a:effectLst>
        </p:spPr>
        <p:txBody>
          <a:bodyPr/>
          <a:lstStyle/>
          <a:p>
            <a:endParaRPr lang="en-US"/>
          </a:p>
        </p:txBody>
      </p:sp>
      <p:sp>
        <p:nvSpPr>
          <p:cNvPr id="31" name="Shape 24"/>
          <p:cNvSpPr/>
          <p:nvPr/>
        </p:nvSpPr>
        <p:spPr>
          <a:xfrm>
            <a:off x="12411075" y="5062984"/>
            <a:ext cx="857250" cy="857250"/>
          </a:xfrm>
          <a:prstGeom prst="ellipse">
            <a:avLst/>
          </a:prstGeom>
          <a:solidFill>
            <a:srgbClr val="E9F3FB"/>
          </a:solidFill>
          <a:ln/>
        </p:spPr>
        <p:txBody>
          <a:bodyPr/>
          <a:lstStyle/>
          <a:p>
            <a:endParaRPr lang="en-US"/>
          </a:p>
        </p:txBody>
      </p:sp>
      <p:pic>
        <p:nvPicPr>
          <p:cNvPr id="32" name="Image 5" descr="preencoded.png"/>
          <p:cNvPicPr>
            <a:picLocks noChangeAspect="1"/>
          </p:cNvPicPr>
          <p:nvPr/>
        </p:nvPicPr>
        <p:blipFill>
          <a:blip r:embed="rId8"/>
          <a:srcRect/>
          <a:stretch/>
        </p:blipFill>
        <p:spPr>
          <a:xfrm>
            <a:off x="12620625" y="5272534"/>
            <a:ext cx="438150" cy="438150"/>
          </a:xfrm>
          <a:prstGeom prst="rect">
            <a:avLst/>
          </a:prstGeom>
        </p:spPr>
      </p:pic>
      <p:sp>
        <p:nvSpPr>
          <p:cNvPr id="33" name="Text 25"/>
          <p:cNvSpPr/>
          <p:nvPr/>
        </p:nvSpPr>
        <p:spPr>
          <a:xfrm>
            <a:off x="13477875" y="5062984"/>
            <a:ext cx="4128135" cy="346621"/>
          </a:xfrm>
          <a:prstGeom prst="rect">
            <a:avLst/>
          </a:prstGeom>
          <a:noFill/>
          <a:ln/>
        </p:spPr>
        <p:txBody>
          <a:bodyPr wrap="square" lIns="25400" tIns="25400" rIns="25400" bIns="25400" rtlCol="0" anchor="t">
            <a:normAutofit/>
          </a:bodyPr>
          <a:lstStyle/>
          <a:p>
            <a:pPr marL="0" indent="0" algn="l">
              <a:lnSpc>
                <a:spcPct val="90000"/>
              </a:lnSpc>
              <a:buNone/>
            </a:pPr>
            <a:r>
              <a:rPr lang="en-US" sz="2025" dirty="0">
                <a:solidFill>
                  <a:srgbClr val="16222C"/>
                </a:solidFill>
                <a:latin typeface="Artific Med" pitchFamily="50" charset="0"/>
                <a:ea typeface="Artific Med" pitchFamily="50" charset="0"/>
                <a:cs typeface="Artific" pitchFamily="34" charset="-120"/>
              </a:rPr>
              <a:t>Role-Based Monitoring</a:t>
            </a:r>
            <a:endParaRPr lang="en-US" sz="2025" dirty="0"/>
          </a:p>
        </p:txBody>
      </p:sp>
      <p:sp>
        <p:nvSpPr>
          <p:cNvPr id="34" name="Text 26"/>
          <p:cNvSpPr/>
          <p:nvPr/>
        </p:nvSpPr>
        <p:spPr>
          <a:xfrm>
            <a:off x="13477875" y="5466755"/>
            <a:ext cx="3865436" cy="65514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Users see only the sites &amp; connections relevant to their role.</a:t>
            </a:r>
            <a:endParaRPr lang="en-US" sz="1800" dirty="0"/>
          </a:p>
        </p:txBody>
      </p:sp>
      <p:sp>
        <p:nvSpPr>
          <p:cNvPr id="35" name="Shape 27"/>
          <p:cNvSpPr/>
          <p:nvPr/>
        </p:nvSpPr>
        <p:spPr>
          <a:xfrm>
            <a:off x="762000" y="6916192"/>
            <a:ext cx="5410200" cy="1843683"/>
          </a:xfrm>
          <a:prstGeom prst="roundRect">
            <a:avLst>
              <a:gd name="adj" fmla="val 6200"/>
            </a:avLst>
          </a:prstGeom>
          <a:solidFill>
            <a:srgbClr val="FFFFFF"/>
          </a:solidFill>
          <a:ln w="9525">
            <a:solidFill>
              <a:srgbClr val="E4E9ED"/>
            </a:solidFill>
            <a:prstDash val="solid"/>
          </a:ln>
          <a:effectLst>
            <a:outerShdw blurRad="95250" dist="19050" dir="5400000" algn="bl" rotWithShape="0">
              <a:srgbClr val="2E4B61">
                <a:alpha val="6000"/>
              </a:srgbClr>
            </a:outerShdw>
          </a:effectLst>
        </p:spPr>
        <p:txBody>
          <a:bodyPr/>
          <a:lstStyle/>
          <a:p>
            <a:endParaRPr lang="en-US"/>
          </a:p>
        </p:txBody>
      </p:sp>
      <p:sp>
        <p:nvSpPr>
          <p:cNvPr id="36" name="Shape 28"/>
          <p:cNvSpPr/>
          <p:nvPr/>
        </p:nvSpPr>
        <p:spPr>
          <a:xfrm>
            <a:off x="1057275" y="7173367"/>
            <a:ext cx="857250" cy="857250"/>
          </a:xfrm>
          <a:prstGeom prst="ellipse">
            <a:avLst/>
          </a:prstGeom>
          <a:solidFill>
            <a:srgbClr val="E9F3FB"/>
          </a:solidFill>
          <a:ln/>
        </p:spPr>
        <p:txBody>
          <a:bodyPr/>
          <a:lstStyle/>
          <a:p>
            <a:endParaRPr lang="en-US"/>
          </a:p>
        </p:txBody>
      </p:sp>
      <p:pic>
        <p:nvPicPr>
          <p:cNvPr id="37" name="Image 6" descr="preencoded.png"/>
          <p:cNvPicPr>
            <a:picLocks noChangeAspect="1"/>
          </p:cNvPicPr>
          <p:nvPr/>
        </p:nvPicPr>
        <p:blipFill>
          <a:blip r:embed="rId9"/>
          <a:srcRect/>
          <a:stretch/>
        </p:blipFill>
        <p:spPr>
          <a:xfrm>
            <a:off x="1266825" y="7382917"/>
            <a:ext cx="438150" cy="438150"/>
          </a:xfrm>
          <a:prstGeom prst="rect">
            <a:avLst/>
          </a:prstGeom>
        </p:spPr>
      </p:pic>
      <p:sp>
        <p:nvSpPr>
          <p:cNvPr id="38" name="Text 29"/>
          <p:cNvSpPr/>
          <p:nvPr/>
        </p:nvSpPr>
        <p:spPr>
          <a:xfrm>
            <a:off x="2124075" y="7173367"/>
            <a:ext cx="4128135" cy="346621"/>
          </a:xfrm>
          <a:prstGeom prst="rect">
            <a:avLst/>
          </a:prstGeom>
          <a:noFill/>
          <a:ln/>
        </p:spPr>
        <p:txBody>
          <a:bodyPr wrap="square" lIns="25400" tIns="25400" rIns="25400" bIns="25400" rtlCol="0" anchor="t">
            <a:normAutofit/>
          </a:bodyPr>
          <a:lstStyle/>
          <a:p>
            <a:pPr marL="0" indent="0" algn="l">
              <a:lnSpc>
                <a:spcPct val="90000"/>
              </a:lnSpc>
              <a:buNone/>
            </a:pPr>
            <a:r>
              <a:rPr lang="en-US" sz="2025" dirty="0">
                <a:solidFill>
                  <a:srgbClr val="16222C"/>
                </a:solidFill>
                <a:latin typeface="Artific Med" pitchFamily="50" charset="0"/>
                <a:ea typeface="Artific Med" pitchFamily="50" charset="0"/>
                <a:cs typeface="Artific" pitchFamily="34" charset="-120"/>
              </a:rPr>
              <a:t>Single Sign-On (SAML 2.0)</a:t>
            </a:r>
            <a:endParaRPr lang="en-US" sz="2025" dirty="0"/>
          </a:p>
        </p:txBody>
      </p:sp>
      <p:sp>
        <p:nvSpPr>
          <p:cNvPr id="39" name="Text 30"/>
          <p:cNvSpPr/>
          <p:nvPr/>
        </p:nvSpPr>
        <p:spPr>
          <a:xfrm>
            <a:off x="2124075" y="7577138"/>
            <a:ext cx="3865436" cy="65514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Secure, easy on/off-site access through your identity provider.</a:t>
            </a:r>
            <a:endParaRPr lang="en-US" sz="1800" dirty="0"/>
          </a:p>
        </p:txBody>
      </p:sp>
      <p:sp>
        <p:nvSpPr>
          <p:cNvPr id="40" name="Shape 31"/>
          <p:cNvSpPr/>
          <p:nvPr/>
        </p:nvSpPr>
        <p:spPr>
          <a:xfrm>
            <a:off x="6438900" y="6916192"/>
            <a:ext cx="5410200" cy="1843683"/>
          </a:xfrm>
          <a:prstGeom prst="roundRect">
            <a:avLst>
              <a:gd name="adj" fmla="val 6200"/>
            </a:avLst>
          </a:prstGeom>
          <a:solidFill>
            <a:srgbClr val="FFFFFF"/>
          </a:solidFill>
          <a:ln w="9525">
            <a:solidFill>
              <a:srgbClr val="E4E9ED"/>
            </a:solidFill>
            <a:prstDash val="solid"/>
          </a:ln>
          <a:effectLst>
            <a:outerShdw blurRad="95250" dist="19050" dir="5400000" algn="bl" rotWithShape="0">
              <a:srgbClr val="2E4B61">
                <a:alpha val="6000"/>
              </a:srgbClr>
            </a:outerShdw>
          </a:effectLst>
        </p:spPr>
        <p:txBody>
          <a:bodyPr/>
          <a:lstStyle/>
          <a:p>
            <a:endParaRPr lang="en-US"/>
          </a:p>
        </p:txBody>
      </p:sp>
      <p:sp>
        <p:nvSpPr>
          <p:cNvPr id="41" name="Shape 32"/>
          <p:cNvSpPr/>
          <p:nvPr/>
        </p:nvSpPr>
        <p:spPr>
          <a:xfrm>
            <a:off x="6734175" y="7173367"/>
            <a:ext cx="857250" cy="857250"/>
          </a:xfrm>
          <a:prstGeom prst="ellipse">
            <a:avLst/>
          </a:prstGeom>
          <a:solidFill>
            <a:srgbClr val="E9F3FB"/>
          </a:solidFill>
          <a:ln/>
        </p:spPr>
        <p:txBody>
          <a:bodyPr/>
          <a:lstStyle/>
          <a:p>
            <a:endParaRPr lang="en-US"/>
          </a:p>
        </p:txBody>
      </p:sp>
      <p:pic>
        <p:nvPicPr>
          <p:cNvPr id="42" name="Image 7" descr="preencoded.png"/>
          <p:cNvPicPr>
            <a:picLocks noChangeAspect="1"/>
          </p:cNvPicPr>
          <p:nvPr/>
        </p:nvPicPr>
        <p:blipFill>
          <a:blip r:embed="rId10"/>
          <a:srcRect/>
          <a:stretch/>
        </p:blipFill>
        <p:spPr>
          <a:xfrm>
            <a:off x="6943725" y="7382917"/>
            <a:ext cx="438150" cy="438150"/>
          </a:xfrm>
          <a:prstGeom prst="rect">
            <a:avLst/>
          </a:prstGeom>
        </p:spPr>
      </p:pic>
      <p:sp>
        <p:nvSpPr>
          <p:cNvPr id="43" name="Text 33"/>
          <p:cNvSpPr/>
          <p:nvPr/>
        </p:nvSpPr>
        <p:spPr>
          <a:xfrm>
            <a:off x="7800975" y="7173367"/>
            <a:ext cx="4128135" cy="346621"/>
          </a:xfrm>
          <a:prstGeom prst="rect">
            <a:avLst/>
          </a:prstGeom>
          <a:noFill/>
          <a:ln/>
        </p:spPr>
        <p:txBody>
          <a:bodyPr wrap="square" lIns="25400" tIns="25400" rIns="25400" bIns="25400" rtlCol="0" anchor="t">
            <a:normAutofit/>
          </a:bodyPr>
          <a:lstStyle/>
          <a:p>
            <a:pPr marL="0" indent="0" algn="l">
              <a:lnSpc>
                <a:spcPct val="90000"/>
              </a:lnSpc>
              <a:buNone/>
            </a:pPr>
            <a:r>
              <a:rPr lang="en-US" sz="2025" dirty="0">
                <a:solidFill>
                  <a:srgbClr val="16222C"/>
                </a:solidFill>
                <a:latin typeface="Artific Med" pitchFamily="50" charset="0"/>
                <a:ea typeface="Artific Med" pitchFamily="50" charset="0"/>
                <a:cs typeface="Artific" pitchFamily="34" charset="-120"/>
              </a:rPr>
              <a:t>Audit Log</a:t>
            </a:r>
            <a:endParaRPr lang="en-US" sz="2025" dirty="0"/>
          </a:p>
        </p:txBody>
      </p:sp>
      <p:sp>
        <p:nvSpPr>
          <p:cNvPr id="44" name="Text 34"/>
          <p:cNvSpPr/>
          <p:nvPr/>
        </p:nvSpPr>
        <p:spPr>
          <a:xfrm>
            <a:off x="7800975" y="7577138"/>
            <a:ext cx="3865436" cy="963662"/>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Recorded history of every connection start &amp; stop for traceability.</a:t>
            </a:r>
            <a:endParaRPr lang="en-US" sz="1800" dirty="0"/>
          </a:p>
        </p:txBody>
      </p:sp>
      <p:sp>
        <p:nvSpPr>
          <p:cNvPr id="45" name="Shape 35"/>
          <p:cNvSpPr/>
          <p:nvPr/>
        </p:nvSpPr>
        <p:spPr>
          <a:xfrm>
            <a:off x="12115800" y="6916192"/>
            <a:ext cx="5410200" cy="1843683"/>
          </a:xfrm>
          <a:prstGeom prst="roundRect">
            <a:avLst>
              <a:gd name="adj" fmla="val 6200"/>
            </a:avLst>
          </a:prstGeom>
          <a:solidFill>
            <a:srgbClr val="FFFFFF"/>
          </a:solidFill>
          <a:ln w="9525">
            <a:solidFill>
              <a:srgbClr val="E4E9ED"/>
            </a:solidFill>
            <a:prstDash val="solid"/>
          </a:ln>
          <a:effectLst>
            <a:outerShdw blurRad="95250" dist="19050" dir="5400000" algn="bl" rotWithShape="0">
              <a:srgbClr val="2E4B61">
                <a:alpha val="6000"/>
              </a:srgbClr>
            </a:outerShdw>
          </a:effectLst>
        </p:spPr>
        <p:txBody>
          <a:bodyPr/>
          <a:lstStyle/>
          <a:p>
            <a:endParaRPr lang="en-US"/>
          </a:p>
        </p:txBody>
      </p:sp>
      <p:sp>
        <p:nvSpPr>
          <p:cNvPr id="46" name="Shape 36"/>
          <p:cNvSpPr/>
          <p:nvPr/>
        </p:nvSpPr>
        <p:spPr>
          <a:xfrm>
            <a:off x="12411075" y="7173367"/>
            <a:ext cx="857250" cy="857250"/>
          </a:xfrm>
          <a:prstGeom prst="ellipse">
            <a:avLst/>
          </a:prstGeom>
          <a:solidFill>
            <a:srgbClr val="E9F3FB"/>
          </a:solidFill>
          <a:ln/>
        </p:spPr>
        <p:txBody>
          <a:bodyPr/>
          <a:lstStyle/>
          <a:p>
            <a:endParaRPr lang="en-US"/>
          </a:p>
        </p:txBody>
      </p:sp>
      <p:pic>
        <p:nvPicPr>
          <p:cNvPr id="47" name="Image 8" descr="preencoded.png"/>
          <p:cNvPicPr>
            <a:picLocks noChangeAspect="1"/>
          </p:cNvPicPr>
          <p:nvPr/>
        </p:nvPicPr>
        <p:blipFill>
          <a:blip r:embed="rId11"/>
          <a:srcRect/>
          <a:stretch/>
        </p:blipFill>
        <p:spPr>
          <a:xfrm>
            <a:off x="12620625" y="7382917"/>
            <a:ext cx="438150" cy="438150"/>
          </a:xfrm>
          <a:prstGeom prst="rect">
            <a:avLst/>
          </a:prstGeom>
        </p:spPr>
      </p:pic>
      <p:sp>
        <p:nvSpPr>
          <p:cNvPr id="48" name="Text 37"/>
          <p:cNvSpPr/>
          <p:nvPr/>
        </p:nvSpPr>
        <p:spPr>
          <a:xfrm>
            <a:off x="13477875" y="7173367"/>
            <a:ext cx="4128135" cy="346621"/>
          </a:xfrm>
          <a:prstGeom prst="rect">
            <a:avLst/>
          </a:prstGeom>
          <a:noFill/>
          <a:ln/>
        </p:spPr>
        <p:txBody>
          <a:bodyPr wrap="square" lIns="25400" tIns="25400" rIns="25400" bIns="25400" rtlCol="0" anchor="t">
            <a:normAutofit/>
          </a:bodyPr>
          <a:lstStyle/>
          <a:p>
            <a:pPr marL="0" indent="0" algn="l">
              <a:lnSpc>
                <a:spcPct val="90000"/>
              </a:lnSpc>
              <a:buNone/>
            </a:pPr>
            <a:r>
              <a:rPr lang="en-US" sz="2025" dirty="0">
                <a:solidFill>
                  <a:srgbClr val="16222C"/>
                </a:solidFill>
                <a:latin typeface="Artific Med" pitchFamily="50" charset="0"/>
                <a:ea typeface="Artific Med" pitchFamily="50" charset="0"/>
                <a:cs typeface="Artific" pitchFamily="34" charset="-120"/>
              </a:rPr>
              <a:t>Lab Performance Screen</a:t>
            </a:r>
            <a:endParaRPr lang="en-US" sz="2025" dirty="0"/>
          </a:p>
        </p:txBody>
      </p:sp>
      <p:sp>
        <p:nvSpPr>
          <p:cNvPr id="49" name="Text 38"/>
          <p:cNvSpPr/>
          <p:nvPr/>
        </p:nvSpPr>
        <p:spPr>
          <a:xfrm>
            <a:off x="13477875" y="7577138"/>
            <a:ext cx="3865436" cy="65514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At-a-glance view of Specimens Held &amp; Critical results.</a:t>
            </a:r>
            <a:endParaRPr lang="en-US" sz="1800" dirty="0"/>
          </a:p>
        </p:txBody>
      </p:sp>
      <p:sp>
        <p:nvSpPr>
          <p:cNvPr id="50" name="Shape 39"/>
          <p:cNvSpPr/>
          <p:nvPr/>
        </p:nvSpPr>
        <p:spPr>
          <a:xfrm>
            <a:off x="762000" y="9007525"/>
            <a:ext cx="16764000" cy="914400"/>
          </a:xfrm>
          <a:prstGeom prst="roundRect">
            <a:avLst>
              <a:gd name="adj" fmla="val 10417"/>
            </a:avLst>
          </a:prstGeom>
          <a:solidFill>
            <a:srgbClr val="E9F3FB"/>
          </a:solidFill>
          <a:ln/>
        </p:spPr>
        <p:txBody>
          <a:bodyPr/>
          <a:lstStyle/>
          <a:p>
            <a:endParaRPr lang="en-US"/>
          </a:p>
        </p:txBody>
      </p:sp>
      <p:sp>
        <p:nvSpPr>
          <p:cNvPr id="51" name="Shape 40"/>
          <p:cNvSpPr/>
          <p:nvPr/>
        </p:nvSpPr>
        <p:spPr>
          <a:xfrm>
            <a:off x="1047750" y="9198025"/>
            <a:ext cx="533400" cy="533400"/>
          </a:xfrm>
          <a:prstGeom prst="ellipse">
            <a:avLst/>
          </a:prstGeom>
          <a:solidFill>
            <a:srgbClr val="0269A3"/>
          </a:solidFill>
          <a:ln/>
        </p:spPr>
        <p:txBody>
          <a:bodyPr/>
          <a:lstStyle/>
          <a:p>
            <a:endParaRPr lang="en-US"/>
          </a:p>
        </p:txBody>
      </p:sp>
      <p:pic>
        <p:nvPicPr>
          <p:cNvPr id="52" name="Image 9" descr="preencoded.png"/>
          <p:cNvPicPr>
            <a:picLocks noChangeAspect="1"/>
          </p:cNvPicPr>
          <p:nvPr/>
        </p:nvPicPr>
        <p:blipFill>
          <a:blip r:embed="rId12"/>
          <a:srcRect/>
          <a:stretch/>
        </p:blipFill>
        <p:spPr>
          <a:xfrm>
            <a:off x="1171575" y="9321850"/>
            <a:ext cx="285750" cy="285750"/>
          </a:xfrm>
          <a:prstGeom prst="rect">
            <a:avLst/>
          </a:prstGeom>
        </p:spPr>
      </p:pic>
      <p:sp>
        <p:nvSpPr>
          <p:cNvPr id="53" name="Text 41"/>
          <p:cNvSpPr/>
          <p:nvPr/>
        </p:nvSpPr>
        <p:spPr>
          <a:xfrm>
            <a:off x="1771650" y="9281815"/>
            <a:ext cx="15768310"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16222C"/>
                </a:solidFill>
                <a:latin typeface="Artific Med" pitchFamily="50" charset="0"/>
                <a:ea typeface="Artific Med" pitchFamily="50" charset="0"/>
                <a:cs typeface="Artific" pitchFamily="34" charset="-120"/>
              </a:rPr>
              <a:t>Bonus — Validation &amp; Interface Testing: Connect multiple IM systems to one Lab GPS app and toggle connections between production &amp; test.</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762000" y="533400"/>
            <a:ext cx="18440400"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kern="0" spc="195" dirty="0">
                <a:solidFill>
                  <a:srgbClr val="5F8FB4"/>
                </a:solidFill>
                <a:latin typeface="Artific Med" pitchFamily="50" charset="0"/>
                <a:ea typeface="Artific Med" pitchFamily="50" charset="0"/>
                <a:cs typeface="Artific" pitchFamily="34" charset="-120"/>
              </a:rPr>
              <a:t>DATA INNOVATIONS</a:t>
            </a:r>
            <a:endParaRPr lang="en-US" sz="1650" dirty="0"/>
          </a:p>
        </p:txBody>
      </p:sp>
      <p:sp>
        <p:nvSpPr>
          <p:cNvPr id="3" name="Text 1"/>
          <p:cNvSpPr/>
          <p:nvPr/>
        </p:nvSpPr>
        <p:spPr>
          <a:xfrm>
            <a:off x="762000" y="1192411"/>
            <a:ext cx="17266920"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kern="0" spc="180" dirty="0">
                <a:solidFill>
                  <a:srgbClr val="0269A3"/>
                </a:solidFill>
                <a:latin typeface="Artific Med" pitchFamily="50" charset="0"/>
                <a:ea typeface="Artific Med" pitchFamily="50" charset="0"/>
                <a:cs typeface="Artific" pitchFamily="34" charset="-120"/>
              </a:rPr>
              <a:t>WHAT'S NEW</a:t>
            </a:r>
            <a:endParaRPr lang="en-US" sz="1875" dirty="0"/>
          </a:p>
        </p:txBody>
      </p:sp>
      <p:sp>
        <p:nvSpPr>
          <p:cNvPr id="4" name="Text 2"/>
          <p:cNvSpPr/>
          <p:nvPr/>
        </p:nvSpPr>
        <p:spPr>
          <a:xfrm>
            <a:off x="762000" y="1687711"/>
            <a:ext cx="18440400" cy="683865"/>
          </a:xfrm>
          <a:prstGeom prst="rect">
            <a:avLst/>
          </a:prstGeom>
          <a:noFill/>
          <a:ln/>
        </p:spPr>
        <p:txBody>
          <a:bodyPr wrap="square" lIns="25400" tIns="25400" rIns="25400" bIns="25400" rtlCol="0" anchor="t">
            <a:normAutofit/>
          </a:bodyPr>
          <a:lstStyle/>
          <a:p>
            <a:pPr marL="0" indent="0" algn="l">
              <a:lnSpc>
                <a:spcPct val="80000"/>
              </a:lnSpc>
              <a:buNone/>
            </a:pPr>
            <a:r>
              <a:rPr lang="en-US" sz="4500" kern="0" spc="-60" dirty="0">
                <a:solidFill>
                  <a:srgbClr val="16222C"/>
                </a:solidFill>
                <a:latin typeface="Artific Med" pitchFamily="50" charset="0"/>
                <a:ea typeface="Artific Med" pitchFamily="50" charset="0"/>
                <a:cs typeface="Artific" pitchFamily="34" charset="-120"/>
              </a:rPr>
              <a:t>Recent &amp; Upcoming </a:t>
            </a:r>
            <a:r>
              <a:rPr lang="en-US" sz="4500" i="1" kern="0" spc="-60" dirty="0">
                <a:solidFill>
                  <a:srgbClr val="16222C"/>
                </a:solidFill>
                <a:latin typeface="Instrument Serif" pitchFamily="34" charset="0"/>
                <a:ea typeface="Instrument Serif" pitchFamily="34" charset="-122"/>
                <a:cs typeface="Instrument Serif" pitchFamily="34" charset="-120"/>
              </a:rPr>
              <a:t>Functionality</a:t>
            </a:r>
            <a:endParaRPr lang="en-US" sz="4500" dirty="0"/>
          </a:p>
        </p:txBody>
      </p:sp>
      <p:sp>
        <p:nvSpPr>
          <p:cNvPr id="5" name="Text 3"/>
          <p:cNvSpPr/>
          <p:nvPr/>
        </p:nvSpPr>
        <p:spPr>
          <a:xfrm>
            <a:off x="762000" y="2714476"/>
            <a:ext cx="905256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F98125"/>
                </a:solidFill>
                <a:latin typeface="Artific Med" pitchFamily="50" charset="0"/>
                <a:ea typeface="Artific Med" pitchFamily="50" charset="0"/>
                <a:cs typeface="Artific" pitchFamily="34" charset="-120"/>
              </a:rPr>
              <a:t>Release Timeline</a:t>
            </a:r>
            <a:endParaRPr lang="en-US" sz="2100" dirty="0"/>
          </a:p>
        </p:txBody>
      </p:sp>
      <p:sp>
        <p:nvSpPr>
          <p:cNvPr id="6" name="Shape 4"/>
          <p:cNvSpPr/>
          <p:nvPr/>
        </p:nvSpPr>
        <p:spPr>
          <a:xfrm>
            <a:off x="895350" y="3598366"/>
            <a:ext cx="47625" cy="5907584"/>
          </a:xfrm>
          <a:prstGeom prst="rect">
            <a:avLst/>
          </a:prstGeom>
          <a:solidFill>
            <a:srgbClr val="CCE2F5"/>
          </a:solidFill>
          <a:ln/>
        </p:spPr>
        <p:txBody>
          <a:bodyPr/>
          <a:lstStyle/>
          <a:p>
            <a:endParaRPr lang="en-US"/>
          </a:p>
        </p:txBody>
      </p:sp>
      <p:sp>
        <p:nvSpPr>
          <p:cNvPr id="7" name="Shape 5"/>
          <p:cNvSpPr/>
          <p:nvPr/>
        </p:nvSpPr>
        <p:spPr>
          <a:xfrm>
            <a:off x="762000" y="3522166"/>
            <a:ext cx="304800" cy="304800"/>
          </a:xfrm>
          <a:prstGeom prst="ellipse">
            <a:avLst/>
          </a:prstGeom>
          <a:solidFill>
            <a:srgbClr val="0269A3"/>
          </a:solidFill>
          <a:ln w="47625">
            <a:solidFill>
              <a:srgbClr val="FCFAF7"/>
            </a:solidFill>
            <a:prstDash val="solid"/>
          </a:ln>
        </p:spPr>
        <p:txBody>
          <a:bodyPr/>
          <a:lstStyle/>
          <a:p>
            <a:endParaRPr lang="en-US"/>
          </a:p>
        </p:txBody>
      </p:sp>
      <p:sp>
        <p:nvSpPr>
          <p:cNvPr id="8" name="Text 6"/>
          <p:cNvSpPr/>
          <p:nvPr/>
        </p:nvSpPr>
        <p:spPr>
          <a:xfrm>
            <a:off x="1219200" y="3465016"/>
            <a:ext cx="8549640" cy="479971"/>
          </a:xfrm>
          <a:prstGeom prst="rect">
            <a:avLst/>
          </a:prstGeom>
          <a:noFill/>
          <a:ln/>
        </p:spPr>
        <p:txBody>
          <a:bodyPr wrap="square" lIns="25400" tIns="25400" rIns="25400" bIns="25400" rtlCol="0" anchor="t">
            <a:normAutofit/>
          </a:bodyPr>
          <a:lstStyle/>
          <a:p>
            <a:pPr marL="0" indent="0" algn="l">
              <a:lnSpc>
                <a:spcPct val="118974"/>
              </a:lnSpc>
              <a:buNone/>
            </a:pPr>
            <a:r>
              <a:rPr lang="en-US" sz="2175" dirty="0">
                <a:solidFill>
                  <a:srgbClr val="16222C"/>
                </a:solidFill>
                <a:latin typeface="Artific Med" pitchFamily="50" charset="0"/>
                <a:ea typeface="Artific Med" pitchFamily="50" charset="0"/>
                <a:cs typeface="Artific" pitchFamily="34" charset="-120"/>
              </a:rPr>
              <a:t>v2.1 · Feb 2024</a:t>
            </a:r>
            <a:endParaRPr lang="en-US" sz="2175" dirty="0"/>
          </a:p>
        </p:txBody>
      </p:sp>
      <p:sp>
        <p:nvSpPr>
          <p:cNvPr id="9" name="Text 7"/>
          <p:cNvSpPr/>
          <p:nvPr/>
        </p:nvSpPr>
        <p:spPr>
          <a:xfrm>
            <a:off x="1219200" y="3983087"/>
            <a:ext cx="8549640" cy="34662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Mobile app + connection-status alerts</a:t>
            </a:r>
            <a:endParaRPr lang="en-US" sz="1800" dirty="0"/>
          </a:p>
        </p:txBody>
      </p:sp>
      <p:sp>
        <p:nvSpPr>
          <p:cNvPr id="10" name="Shape 8"/>
          <p:cNvSpPr/>
          <p:nvPr/>
        </p:nvSpPr>
        <p:spPr>
          <a:xfrm>
            <a:off x="762000" y="4906714"/>
            <a:ext cx="304800" cy="304800"/>
          </a:xfrm>
          <a:prstGeom prst="ellipse">
            <a:avLst/>
          </a:prstGeom>
          <a:solidFill>
            <a:srgbClr val="0269A3"/>
          </a:solidFill>
          <a:ln w="47625">
            <a:solidFill>
              <a:srgbClr val="FCFAF7"/>
            </a:solidFill>
            <a:prstDash val="solid"/>
          </a:ln>
        </p:spPr>
        <p:txBody>
          <a:bodyPr/>
          <a:lstStyle/>
          <a:p>
            <a:endParaRPr lang="en-US"/>
          </a:p>
        </p:txBody>
      </p:sp>
      <p:sp>
        <p:nvSpPr>
          <p:cNvPr id="11" name="Text 9"/>
          <p:cNvSpPr/>
          <p:nvPr/>
        </p:nvSpPr>
        <p:spPr>
          <a:xfrm>
            <a:off x="1219200" y="4849564"/>
            <a:ext cx="8549640" cy="479971"/>
          </a:xfrm>
          <a:prstGeom prst="rect">
            <a:avLst/>
          </a:prstGeom>
          <a:noFill/>
          <a:ln/>
        </p:spPr>
        <p:txBody>
          <a:bodyPr wrap="square" lIns="25400" tIns="25400" rIns="25400" bIns="25400" rtlCol="0" anchor="t">
            <a:normAutofit/>
          </a:bodyPr>
          <a:lstStyle/>
          <a:p>
            <a:pPr marL="0" indent="0" algn="l">
              <a:lnSpc>
                <a:spcPct val="118974"/>
              </a:lnSpc>
              <a:buNone/>
            </a:pPr>
            <a:r>
              <a:rPr lang="en-US" sz="2175" dirty="0">
                <a:solidFill>
                  <a:srgbClr val="16222C"/>
                </a:solidFill>
                <a:latin typeface="Artific Med" pitchFamily="50" charset="0"/>
                <a:ea typeface="Artific Med" pitchFamily="50" charset="0"/>
                <a:cs typeface="Artific" pitchFamily="34" charset="-120"/>
              </a:rPr>
              <a:t>v2.2 · Jan 2025</a:t>
            </a:r>
            <a:endParaRPr lang="en-US" sz="2175" dirty="0"/>
          </a:p>
        </p:txBody>
      </p:sp>
      <p:sp>
        <p:nvSpPr>
          <p:cNvPr id="12" name="Text 10"/>
          <p:cNvSpPr/>
          <p:nvPr/>
        </p:nvSpPr>
        <p:spPr>
          <a:xfrm>
            <a:off x="1219200" y="5367635"/>
            <a:ext cx="8549640" cy="34662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Mobile push notifications, InQ/SendQ alerts, time-zone awareness</a:t>
            </a:r>
            <a:endParaRPr lang="en-US" sz="1800" dirty="0"/>
          </a:p>
        </p:txBody>
      </p:sp>
      <p:sp>
        <p:nvSpPr>
          <p:cNvPr id="13" name="Shape 11"/>
          <p:cNvSpPr/>
          <p:nvPr/>
        </p:nvSpPr>
        <p:spPr>
          <a:xfrm>
            <a:off x="762000" y="6291263"/>
            <a:ext cx="304800" cy="304800"/>
          </a:xfrm>
          <a:prstGeom prst="ellipse">
            <a:avLst/>
          </a:prstGeom>
          <a:solidFill>
            <a:srgbClr val="0269A3"/>
          </a:solidFill>
          <a:ln w="47625">
            <a:solidFill>
              <a:srgbClr val="FCFAF7"/>
            </a:solidFill>
            <a:prstDash val="solid"/>
          </a:ln>
        </p:spPr>
        <p:txBody>
          <a:bodyPr/>
          <a:lstStyle/>
          <a:p>
            <a:endParaRPr lang="en-US"/>
          </a:p>
        </p:txBody>
      </p:sp>
      <p:sp>
        <p:nvSpPr>
          <p:cNvPr id="14" name="Text 12"/>
          <p:cNvSpPr/>
          <p:nvPr/>
        </p:nvSpPr>
        <p:spPr>
          <a:xfrm>
            <a:off x="1219200" y="6234113"/>
            <a:ext cx="8549640" cy="479971"/>
          </a:xfrm>
          <a:prstGeom prst="rect">
            <a:avLst/>
          </a:prstGeom>
          <a:noFill/>
          <a:ln/>
        </p:spPr>
        <p:txBody>
          <a:bodyPr wrap="square" lIns="25400" tIns="25400" rIns="25400" bIns="25400" rtlCol="0" anchor="t">
            <a:normAutofit/>
          </a:bodyPr>
          <a:lstStyle/>
          <a:p>
            <a:pPr marL="0" indent="0" algn="l">
              <a:lnSpc>
                <a:spcPct val="118974"/>
              </a:lnSpc>
              <a:buNone/>
            </a:pPr>
            <a:r>
              <a:rPr lang="en-US" sz="2175" dirty="0">
                <a:solidFill>
                  <a:srgbClr val="16222C"/>
                </a:solidFill>
                <a:latin typeface="Artific Med" pitchFamily="50" charset="0"/>
                <a:ea typeface="Artific Med" pitchFamily="50" charset="0"/>
                <a:cs typeface="Artific" pitchFamily="34" charset="-120"/>
              </a:rPr>
              <a:t>v2.3 · Jul 2025</a:t>
            </a:r>
            <a:endParaRPr lang="en-US" sz="2175" dirty="0"/>
          </a:p>
        </p:txBody>
      </p:sp>
      <p:sp>
        <p:nvSpPr>
          <p:cNvPr id="15" name="Text 13"/>
          <p:cNvSpPr/>
          <p:nvPr/>
        </p:nvSpPr>
        <p:spPr>
          <a:xfrm>
            <a:off x="1219200" y="6752183"/>
            <a:ext cx="8549640" cy="34662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Automated daylight-saving time accuracy</a:t>
            </a:r>
            <a:endParaRPr lang="en-US" sz="1800" dirty="0"/>
          </a:p>
        </p:txBody>
      </p:sp>
      <p:sp>
        <p:nvSpPr>
          <p:cNvPr id="16" name="Shape 14"/>
          <p:cNvSpPr/>
          <p:nvPr/>
        </p:nvSpPr>
        <p:spPr>
          <a:xfrm>
            <a:off x="762000" y="7675811"/>
            <a:ext cx="304800" cy="304800"/>
          </a:xfrm>
          <a:prstGeom prst="ellipse">
            <a:avLst/>
          </a:prstGeom>
          <a:solidFill>
            <a:srgbClr val="0269A3"/>
          </a:solidFill>
          <a:ln w="47625">
            <a:solidFill>
              <a:srgbClr val="FCFAF7"/>
            </a:solidFill>
            <a:prstDash val="solid"/>
          </a:ln>
        </p:spPr>
        <p:txBody>
          <a:bodyPr/>
          <a:lstStyle/>
          <a:p>
            <a:endParaRPr lang="en-US"/>
          </a:p>
        </p:txBody>
      </p:sp>
      <p:sp>
        <p:nvSpPr>
          <p:cNvPr id="17" name="Text 15"/>
          <p:cNvSpPr/>
          <p:nvPr/>
        </p:nvSpPr>
        <p:spPr>
          <a:xfrm>
            <a:off x="1219200" y="7618661"/>
            <a:ext cx="8549640" cy="479971"/>
          </a:xfrm>
          <a:prstGeom prst="rect">
            <a:avLst/>
          </a:prstGeom>
          <a:noFill/>
          <a:ln/>
        </p:spPr>
        <p:txBody>
          <a:bodyPr wrap="square" lIns="25400" tIns="25400" rIns="25400" bIns="25400" rtlCol="0" anchor="t">
            <a:normAutofit/>
          </a:bodyPr>
          <a:lstStyle/>
          <a:p>
            <a:pPr marL="0" indent="0" algn="l">
              <a:lnSpc>
                <a:spcPct val="118974"/>
              </a:lnSpc>
              <a:buNone/>
            </a:pPr>
            <a:r>
              <a:rPr lang="en-US" sz="2175" dirty="0">
                <a:solidFill>
                  <a:srgbClr val="16222C"/>
                </a:solidFill>
                <a:latin typeface="Artific Med" pitchFamily="50" charset="0"/>
                <a:ea typeface="Artific Med" pitchFamily="50" charset="0"/>
                <a:cs typeface="Artific" pitchFamily="34" charset="-120"/>
              </a:rPr>
              <a:t>v2.4</a:t>
            </a:r>
            <a:endParaRPr lang="en-US" sz="2175" dirty="0"/>
          </a:p>
        </p:txBody>
      </p:sp>
      <p:sp>
        <p:nvSpPr>
          <p:cNvPr id="18" name="Text 16"/>
          <p:cNvSpPr/>
          <p:nvPr/>
        </p:nvSpPr>
        <p:spPr>
          <a:xfrm>
            <a:off x="1219200" y="8136731"/>
            <a:ext cx="8549640" cy="34662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Customer-facing feature expansion + performance testing at scale</a:t>
            </a:r>
            <a:endParaRPr lang="en-US" sz="1800" dirty="0"/>
          </a:p>
        </p:txBody>
      </p:sp>
      <p:sp>
        <p:nvSpPr>
          <p:cNvPr id="19" name="Shape 17"/>
          <p:cNvSpPr/>
          <p:nvPr/>
        </p:nvSpPr>
        <p:spPr>
          <a:xfrm>
            <a:off x="762000" y="9060359"/>
            <a:ext cx="304800" cy="304800"/>
          </a:xfrm>
          <a:prstGeom prst="ellipse">
            <a:avLst/>
          </a:prstGeom>
          <a:solidFill>
            <a:srgbClr val="F98125"/>
          </a:solidFill>
          <a:ln w="47625">
            <a:solidFill>
              <a:srgbClr val="FCFAF7"/>
            </a:solidFill>
            <a:prstDash val="solid"/>
          </a:ln>
        </p:spPr>
        <p:txBody>
          <a:bodyPr/>
          <a:lstStyle/>
          <a:p>
            <a:endParaRPr lang="en-US"/>
          </a:p>
        </p:txBody>
      </p:sp>
      <p:sp>
        <p:nvSpPr>
          <p:cNvPr id="20" name="Text 18"/>
          <p:cNvSpPr/>
          <p:nvPr/>
        </p:nvSpPr>
        <p:spPr>
          <a:xfrm>
            <a:off x="1219200" y="9003209"/>
            <a:ext cx="8549640" cy="479971"/>
          </a:xfrm>
          <a:prstGeom prst="rect">
            <a:avLst/>
          </a:prstGeom>
          <a:noFill/>
          <a:ln/>
        </p:spPr>
        <p:txBody>
          <a:bodyPr wrap="square" lIns="25400" tIns="25400" rIns="25400" bIns="25400" rtlCol="0" anchor="t">
            <a:normAutofit/>
          </a:bodyPr>
          <a:lstStyle/>
          <a:p>
            <a:pPr marL="0" indent="0" algn="l">
              <a:lnSpc>
                <a:spcPct val="118974"/>
              </a:lnSpc>
              <a:buNone/>
            </a:pPr>
            <a:r>
              <a:rPr lang="en-US" sz="2175" dirty="0">
                <a:solidFill>
                  <a:srgbClr val="16222C"/>
                </a:solidFill>
                <a:latin typeface="Artific Med" pitchFamily="50" charset="0"/>
                <a:ea typeface="Artific Med" pitchFamily="50" charset="0"/>
                <a:cs typeface="Artific" pitchFamily="34" charset="-120"/>
              </a:rPr>
              <a:t>v2.5 (upcoming)</a:t>
            </a:r>
            <a:endParaRPr lang="en-US" sz="2175" dirty="0"/>
          </a:p>
        </p:txBody>
      </p:sp>
      <p:sp>
        <p:nvSpPr>
          <p:cNvPr id="21" name="Text 19"/>
          <p:cNvSpPr/>
          <p:nvPr/>
        </p:nvSpPr>
        <p:spPr>
          <a:xfrm>
            <a:off x="1219200" y="9521279"/>
            <a:ext cx="8549640" cy="34662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Platform resilience, security upgrades &amp; mobile access for LIS liaisons</a:t>
            </a:r>
            <a:endParaRPr lang="en-US" sz="1800" dirty="0"/>
          </a:p>
        </p:txBody>
      </p:sp>
      <p:sp>
        <p:nvSpPr>
          <p:cNvPr id="22" name="Shape 20"/>
          <p:cNvSpPr/>
          <p:nvPr/>
        </p:nvSpPr>
        <p:spPr>
          <a:xfrm>
            <a:off x="9563100" y="2714476"/>
            <a:ext cx="7962900" cy="7115324"/>
          </a:xfrm>
          <a:prstGeom prst="roundRect">
            <a:avLst>
              <a:gd name="adj" fmla="val 1874"/>
            </a:avLst>
          </a:prstGeom>
          <a:solidFill>
            <a:srgbClr val="FFFFFF"/>
          </a:solidFill>
          <a:ln w="9525">
            <a:solidFill>
              <a:srgbClr val="E4E9ED"/>
            </a:solidFill>
            <a:prstDash val="solid"/>
          </a:ln>
          <a:effectLst>
            <a:outerShdw blurRad="133350" dist="19050" dir="5400000" algn="bl" rotWithShape="0">
              <a:srgbClr val="2E4B61">
                <a:alpha val="7000"/>
              </a:srgbClr>
            </a:outerShdw>
          </a:effectLst>
        </p:spPr>
        <p:txBody>
          <a:bodyPr/>
          <a:lstStyle/>
          <a:p>
            <a:endParaRPr lang="en-US"/>
          </a:p>
        </p:txBody>
      </p:sp>
      <p:sp>
        <p:nvSpPr>
          <p:cNvPr id="23" name="Shape 21"/>
          <p:cNvSpPr/>
          <p:nvPr/>
        </p:nvSpPr>
        <p:spPr>
          <a:xfrm>
            <a:off x="9572625" y="2724001"/>
            <a:ext cx="7943850" cy="899071"/>
          </a:xfrm>
          <a:prstGeom prst="rect">
            <a:avLst/>
          </a:prstGeom>
          <a:solidFill>
            <a:srgbClr val="0269A3"/>
          </a:solidFill>
          <a:ln/>
        </p:spPr>
        <p:txBody>
          <a:bodyPr/>
          <a:lstStyle/>
          <a:p>
            <a:endParaRPr lang="en-US"/>
          </a:p>
        </p:txBody>
      </p:sp>
      <p:sp>
        <p:nvSpPr>
          <p:cNvPr id="24" name="Text 22"/>
          <p:cNvSpPr/>
          <p:nvPr/>
        </p:nvSpPr>
        <p:spPr>
          <a:xfrm>
            <a:off x="9858375" y="2952601"/>
            <a:ext cx="7610665" cy="479971"/>
          </a:xfrm>
          <a:prstGeom prst="rect">
            <a:avLst/>
          </a:prstGeom>
          <a:noFill/>
          <a:ln/>
        </p:spPr>
        <p:txBody>
          <a:bodyPr wrap="square" lIns="25400" tIns="25400" rIns="25400" bIns="25400" rtlCol="0" anchor="t">
            <a:normAutofit/>
          </a:bodyPr>
          <a:lstStyle/>
          <a:p>
            <a:pPr marL="0" indent="0" algn="l">
              <a:lnSpc>
                <a:spcPct val="118974"/>
              </a:lnSpc>
              <a:buNone/>
            </a:pPr>
            <a:r>
              <a:rPr lang="en-US" sz="2175" dirty="0">
                <a:solidFill>
                  <a:srgbClr val="FFFFFF"/>
                </a:solidFill>
                <a:latin typeface="Artific Med" pitchFamily="50" charset="0"/>
                <a:ea typeface="Artific Med" pitchFamily="50" charset="0"/>
                <a:cs typeface="Artific" pitchFamily="34" charset="-120"/>
              </a:rPr>
              <a:t>New in v2.4 – v2.5: Built to Scale With You</a:t>
            </a:r>
            <a:endParaRPr lang="en-US" sz="2175" dirty="0"/>
          </a:p>
        </p:txBody>
      </p:sp>
      <p:sp>
        <p:nvSpPr>
          <p:cNvPr id="25" name="Shape 23"/>
          <p:cNvSpPr/>
          <p:nvPr/>
        </p:nvSpPr>
        <p:spPr>
          <a:xfrm>
            <a:off x="9858375" y="3814167"/>
            <a:ext cx="685800" cy="685800"/>
          </a:xfrm>
          <a:prstGeom prst="ellipse">
            <a:avLst/>
          </a:prstGeom>
          <a:solidFill>
            <a:srgbClr val="E9F3FB"/>
          </a:solidFill>
          <a:ln/>
        </p:spPr>
        <p:txBody>
          <a:bodyPr/>
          <a:lstStyle/>
          <a:p>
            <a:endParaRPr lang="en-US"/>
          </a:p>
        </p:txBody>
      </p:sp>
      <p:pic>
        <p:nvPicPr>
          <p:cNvPr id="26" name="Image 0" descr="preencoded.png"/>
          <p:cNvPicPr>
            <a:picLocks noChangeAspect="1"/>
          </p:cNvPicPr>
          <p:nvPr/>
        </p:nvPicPr>
        <p:blipFill>
          <a:blip r:embed="rId3"/>
          <a:srcRect/>
          <a:stretch/>
        </p:blipFill>
        <p:spPr>
          <a:xfrm>
            <a:off x="10029825" y="3985617"/>
            <a:ext cx="342900" cy="342900"/>
          </a:xfrm>
          <a:prstGeom prst="rect">
            <a:avLst/>
          </a:prstGeom>
        </p:spPr>
      </p:pic>
      <p:sp>
        <p:nvSpPr>
          <p:cNvPr id="27" name="Text 24"/>
          <p:cNvSpPr/>
          <p:nvPr/>
        </p:nvSpPr>
        <p:spPr>
          <a:xfrm>
            <a:off x="10734675" y="3852267"/>
            <a:ext cx="2657683" cy="342900"/>
          </a:xfrm>
          <a:prstGeom prst="rect">
            <a:avLst/>
          </a:prstGeom>
          <a:noFill/>
          <a:ln/>
        </p:spPr>
        <p:txBody>
          <a:bodyPr wrap="square" lIns="25400" tIns="25400" rIns="25400" bIns="25400" rtlCol="0" anchor="t">
            <a:normAutofit fontScale="92500" lnSpcReduction="10000"/>
          </a:bodyPr>
          <a:lstStyle/>
          <a:p>
            <a:pPr marL="0" indent="0" algn="l">
              <a:lnSpc>
                <a:spcPct val="118857"/>
              </a:lnSpc>
              <a:buNone/>
            </a:pPr>
            <a:r>
              <a:rPr lang="en-US" sz="1950" dirty="0">
                <a:solidFill>
                  <a:srgbClr val="16222C"/>
                </a:solidFill>
                <a:latin typeface="Artific Med" pitchFamily="50" charset="0"/>
                <a:ea typeface="Artific Med" pitchFamily="50" charset="0"/>
                <a:cs typeface="Artific" pitchFamily="34" charset="-120"/>
              </a:rPr>
              <a:t>Performance at scale</a:t>
            </a:r>
            <a:endParaRPr lang="en-US" sz="1950" dirty="0"/>
          </a:p>
        </p:txBody>
      </p:sp>
      <p:sp>
        <p:nvSpPr>
          <p:cNvPr id="28" name="Text 25"/>
          <p:cNvSpPr/>
          <p:nvPr/>
        </p:nvSpPr>
        <p:spPr>
          <a:xfrm>
            <a:off x="10734675" y="4267498"/>
            <a:ext cx="6690932" cy="65514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Next-level performance testing validates reliable operation as the customer base and connection volume grow.</a:t>
            </a:r>
            <a:endParaRPr lang="en-US" sz="1800" dirty="0"/>
          </a:p>
        </p:txBody>
      </p:sp>
      <p:sp>
        <p:nvSpPr>
          <p:cNvPr id="29" name="Shape 26"/>
          <p:cNvSpPr/>
          <p:nvPr/>
        </p:nvSpPr>
        <p:spPr>
          <a:xfrm>
            <a:off x="9858375" y="5000327"/>
            <a:ext cx="685800" cy="685800"/>
          </a:xfrm>
          <a:prstGeom prst="ellipse">
            <a:avLst/>
          </a:prstGeom>
          <a:solidFill>
            <a:srgbClr val="E9F3FB"/>
          </a:solidFill>
          <a:ln/>
        </p:spPr>
        <p:txBody>
          <a:bodyPr/>
          <a:lstStyle/>
          <a:p>
            <a:endParaRPr lang="en-US"/>
          </a:p>
        </p:txBody>
      </p:sp>
      <p:pic>
        <p:nvPicPr>
          <p:cNvPr id="30" name="Image 1" descr="preencoded.png"/>
          <p:cNvPicPr>
            <a:picLocks noChangeAspect="1"/>
          </p:cNvPicPr>
          <p:nvPr/>
        </p:nvPicPr>
        <p:blipFill>
          <a:blip r:embed="rId4"/>
          <a:srcRect/>
          <a:stretch/>
        </p:blipFill>
        <p:spPr>
          <a:xfrm>
            <a:off x="10029825" y="5171777"/>
            <a:ext cx="342900" cy="342900"/>
          </a:xfrm>
          <a:prstGeom prst="rect">
            <a:avLst/>
          </a:prstGeom>
        </p:spPr>
      </p:pic>
      <p:sp>
        <p:nvSpPr>
          <p:cNvPr id="31" name="Text 27"/>
          <p:cNvSpPr/>
          <p:nvPr/>
        </p:nvSpPr>
        <p:spPr>
          <a:xfrm>
            <a:off x="10734675" y="5038427"/>
            <a:ext cx="3108052" cy="342900"/>
          </a:xfrm>
          <a:prstGeom prst="rect">
            <a:avLst/>
          </a:prstGeom>
          <a:noFill/>
          <a:ln/>
        </p:spPr>
        <p:txBody>
          <a:bodyPr wrap="square" lIns="25400" tIns="25400" rIns="25400" bIns="25400" rtlCol="0" anchor="t">
            <a:normAutofit fontScale="92500" lnSpcReduction="10000"/>
          </a:bodyPr>
          <a:lstStyle/>
          <a:p>
            <a:pPr marL="0" indent="0" algn="l">
              <a:lnSpc>
                <a:spcPct val="118857"/>
              </a:lnSpc>
              <a:buNone/>
            </a:pPr>
            <a:r>
              <a:rPr lang="en-US" sz="1950" dirty="0">
                <a:solidFill>
                  <a:srgbClr val="16222C"/>
                </a:solidFill>
                <a:latin typeface="Artific Med" pitchFamily="50" charset="0"/>
                <a:ea typeface="Artific Med" pitchFamily="50" charset="0"/>
                <a:cs typeface="Artific" pitchFamily="34" charset="-120"/>
              </a:rPr>
              <a:t>Security &amp; modernization</a:t>
            </a:r>
            <a:endParaRPr lang="en-US" sz="1950" dirty="0"/>
          </a:p>
        </p:txBody>
      </p:sp>
      <p:sp>
        <p:nvSpPr>
          <p:cNvPr id="32" name="Text 28"/>
          <p:cNvSpPr/>
          <p:nvPr/>
        </p:nvSpPr>
        <p:spPr>
          <a:xfrm>
            <a:off x="10734675" y="5453658"/>
            <a:ext cx="6690932" cy="65514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Angular and AWS Lambda runtime upgrades keep the platform secure, supported and maintainable.</a:t>
            </a:r>
            <a:endParaRPr lang="en-US" sz="1800" dirty="0"/>
          </a:p>
        </p:txBody>
      </p:sp>
      <p:sp>
        <p:nvSpPr>
          <p:cNvPr id="33" name="Shape 29"/>
          <p:cNvSpPr/>
          <p:nvPr/>
        </p:nvSpPr>
        <p:spPr>
          <a:xfrm>
            <a:off x="9858375" y="6186339"/>
            <a:ext cx="685800" cy="685800"/>
          </a:xfrm>
          <a:prstGeom prst="ellipse">
            <a:avLst/>
          </a:prstGeom>
          <a:solidFill>
            <a:srgbClr val="E9F3FB"/>
          </a:solidFill>
          <a:ln/>
        </p:spPr>
        <p:txBody>
          <a:bodyPr/>
          <a:lstStyle/>
          <a:p>
            <a:endParaRPr lang="en-US"/>
          </a:p>
        </p:txBody>
      </p:sp>
      <p:pic>
        <p:nvPicPr>
          <p:cNvPr id="34" name="Image 2" descr="preencoded.png"/>
          <p:cNvPicPr>
            <a:picLocks noChangeAspect="1"/>
          </p:cNvPicPr>
          <p:nvPr/>
        </p:nvPicPr>
        <p:blipFill>
          <a:blip r:embed="rId5"/>
          <a:srcRect/>
          <a:stretch/>
        </p:blipFill>
        <p:spPr>
          <a:xfrm>
            <a:off x="10029825" y="6357789"/>
            <a:ext cx="342900" cy="342900"/>
          </a:xfrm>
          <a:prstGeom prst="rect">
            <a:avLst/>
          </a:prstGeom>
        </p:spPr>
      </p:pic>
      <p:sp>
        <p:nvSpPr>
          <p:cNvPr id="35" name="Text 30"/>
          <p:cNvSpPr/>
          <p:nvPr/>
        </p:nvSpPr>
        <p:spPr>
          <a:xfrm>
            <a:off x="10734675" y="6224439"/>
            <a:ext cx="3147834" cy="342900"/>
          </a:xfrm>
          <a:prstGeom prst="rect">
            <a:avLst/>
          </a:prstGeom>
          <a:noFill/>
          <a:ln/>
        </p:spPr>
        <p:txBody>
          <a:bodyPr wrap="square" lIns="25400" tIns="25400" rIns="25400" bIns="25400" rtlCol="0" anchor="t">
            <a:normAutofit fontScale="92500" lnSpcReduction="10000"/>
          </a:bodyPr>
          <a:lstStyle/>
          <a:p>
            <a:pPr marL="0" indent="0" algn="l">
              <a:lnSpc>
                <a:spcPct val="118857"/>
              </a:lnSpc>
              <a:buNone/>
            </a:pPr>
            <a:r>
              <a:rPr lang="en-US" sz="1950" dirty="0">
                <a:solidFill>
                  <a:srgbClr val="16222C"/>
                </a:solidFill>
                <a:latin typeface="Artific Med" pitchFamily="50" charset="0"/>
                <a:ea typeface="Artific Med" pitchFamily="50" charset="0"/>
                <a:cs typeface="Artific" pitchFamily="34" charset="-120"/>
              </a:rPr>
              <a:t>Proactive SSO cert alerts</a:t>
            </a:r>
            <a:endParaRPr lang="en-US" sz="1950" dirty="0"/>
          </a:p>
        </p:txBody>
      </p:sp>
      <p:sp>
        <p:nvSpPr>
          <p:cNvPr id="36" name="Text 31"/>
          <p:cNvSpPr/>
          <p:nvPr/>
        </p:nvSpPr>
        <p:spPr>
          <a:xfrm>
            <a:off x="10734675" y="6639669"/>
            <a:ext cx="6690932" cy="65514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Automatic notifications before SSO certificates expire prevent avoidable access disruptions.</a:t>
            </a:r>
            <a:endParaRPr lang="en-US" sz="1800" dirty="0"/>
          </a:p>
        </p:txBody>
      </p:sp>
      <p:sp>
        <p:nvSpPr>
          <p:cNvPr id="37" name="Shape 32"/>
          <p:cNvSpPr/>
          <p:nvPr/>
        </p:nvSpPr>
        <p:spPr>
          <a:xfrm>
            <a:off x="9858375" y="7372499"/>
            <a:ext cx="685800" cy="685800"/>
          </a:xfrm>
          <a:prstGeom prst="ellipse">
            <a:avLst/>
          </a:prstGeom>
          <a:solidFill>
            <a:srgbClr val="E9F3FB"/>
          </a:solidFill>
          <a:ln/>
        </p:spPr>
        <p:txBody>
          <a:bodyPr/>
          <a:lstStyle/>
          <a:p>
            <a:endParaRPr lang="en-US"/>
          </a:p>
        </p:txBody>
      </p:sp>
      <p:pic>
        <p:nvPicPr>
          <p:cNvPr id="38" name="Image 3" descr="preencoded.png"/>
          <p:cNvPicPr>
            <a:picLocks noChangeAspect="1"/>
          </p:cNvPicPr>
          <p:nvPr/>
        </p:nvPicPr>
        <p:blipFill>
          <a:blip r:embed="rId6"/>
          <a:srcRect/>
          <a:stretch/>
        </p:blipFill>
        <p:spPr>
          <a:xfrm>
            <a:off x="10029825" y="7543949"/>
            <a:ext cx="342900" cy="342900"/>
          </a:xfrm>
          <a:prstGeom prst="rect">
            <a:avLst/>
          </a:prstGeom>
        </p:spPr>
      </p:pic>
      <p:sp>
        <p:nvSpPr>
          <p:cNvPr id="39" name="Text 33"/>
          <p:cNvSpPr/>
          <p:nvPr/>
        </p:nvSpPr>
        <p:spPr>
          <a:xfrm>
            <a:off x="10734675" y="7410599"/>
            <a:ext cx="2429143" cy="342900"/>
          </a:xfrm>
          <a:prstGeom prst="rect">
            <a:avLst/>
          </a:prstGeom>
          <a:noFill/>
          <a:ln/>
        </p:spPr>
        <p:txBody>
          <a:bodyPr wrap="square" lIns="25400" tIns="25400" rIns="25400" bIns="25400" rtlCol="0" anchor="t">
            <a:normAutofit fontScale="92500" lnSpcReduction="10000"/>
          </a:bodyPr>
          <a:lstStyle/>
          <a:p>
            <a:pPr marL="0" indent="0" algn="l">
              <a:lnSpc>
                <a:spcPct val="118857"/>
              </a:lnSpc>
              <a:buNone/>
            </a:pPr>
            <a:r>
              <a:rPr lang="en-US" sz="1950" dirty="0">
                <a:solidFill>
                  <a:srgbClr val="16222C"/>
                </a:solidFill>
                <a:latin typeface="Artific Med" pitchFamily="50" charset="0"/>
                <a:ea typeface="Artific Med" pitchFamily="50" charset="0"/>
                <a:cs typeface="Artific" pitchFamily="34" charset="-120"/>
              </a:rPr>
              <a:t>Connector email fix</a:t>
            </a:r>
            <a:endParaRPr lang="en-US" sz="1950" dirty="0"/>
          </a:p>
        </p:txBody>
      </p:sp>
      <p:sp>
        <p:nvSpPr>
          <p:cNvPr id="40" name="Text 34"/>
          <p:cNvSpPr/>
          <p:nvPr/>
        </p:nvSpPr>
        <p:spPr>
          <a:xfrm>
            <a:off x="10734675" y="7825829"/>
            <a:ext cx="6690932" cy="65514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A resolved delayed-connector email reduces noise and keeps notifications timely.</a:t>
            </a:r>
            <a:endParaRPr lang="en-US" sz="1800" dirty="0"/>
          </a:p>
        </p:txBody>
      </p:sp>
      <p:sp>
        <p:nvSpPr>
          <p:cNvPr id="41" name="Shape 35"/>
          <p:cNvSpPr/>
          <p:nvPr/>
        </p:nvSpPr>
        <p:spPr>
          <a:xfrm>
            <a:off x="9858375" y="8558510"/>
            <a:ext cx="685800" cy="685800"/>
          </a:xfrm>
          <a:prstGeom prst="ellipse">
            <a:avLst/>
          </a:prstGeom>
          <a:solidFill>
            <a:srgbClr val="E9F3FB"/>
          </a:solidFill>
          <a:ln/>
        </p:spPr>
        <p:txBody>
          <a:bodyPr/>
          <a:lstStyle/>
          <a:p>
            <a:endParaRPr lang="en-US"/>
          </a:p>
        </p:txBody>
      </p:sp>
      <p:pic>
        <p:nvPicPr>
          <p:cNvPr id="42" name="Image 4" descr="preencoded.png"/>
          <p:cNvPicPr>
            <a:picLocks noChangeAspect="1"/>
          </p:cNvPicPr>
          <p:nvPr/>
        </p:nvPicPr>
        <p:blipFill>
          <a:blip r:embed="rId7"/>
          <a:srcRect/>
          <a:stretch/>
        </p:blipFill>
        <p:spPr>
          <a:xfrm>
            <a:off x="10029825" y="8729960"/>
            <a:ext cx="342900" cy="342900"/>
          </a:xfrm>
          <a:prstGeom prst="rect">
            <a:avLst/>
          </a:prstGeom>
        </p:spPr>
      </p:pic>
      <p:sp>
        <p:nvSpPr>
          <p:cNvPr id="43" name="Text 36"/>
          <p:cNvSpPr/>
          <p:nvPr/>
        </p:nvSpPr>
        <p:spPr>
          <a:xfrm>
            <a:off x="10734675" y="8596610"/>
            <a:ext cx="3613592" cy="342900"/>
          </a:xfrm>
          <a:prstGeom prst="rect">
            <a:avLst/>
          </a:prstGeom>
          <a:noFill/>
          <a:ln/>
        </p:spPr>
        <p:txBody>
          <a:bodyPr wrap="square" lIns="25400" tIns="25400" rIns="25400" bIns="25400" rtlCol="0" anchor="t">
            <a:normAutofit fontScale="92500" lnSpcReduction="10000"/>
          </a:bodyPr>
          <a:lstStyle/>
          <a:p>
            <a:pPr marL="0" indent="0" algn="l">
              <a:lnSpc>
                <a:spcPct val="118857"/>
              </a:lnSpc>
              <a:buNone/>
            </a:pPr>
            <a:r>
              <a:rPr lang="en-US" sz="1950" dirty="0">
                <a:solidFill>
                  <a:srgbClr val="16222C"/>
                </a:solidFill>
                <a:latin typeface="Artific Med" pitchFamily="50" charset="0"/>
                <a:ea typeface="Artific Med" pitchFamily="50" charset="0"/>
                <a:cs typeface="Artific" pitchFamily="34" charset="-120"/>
              </a:rPr>
              <a:t>Mobile access for LIS liaisons</a:t>
            </a:r>
            <a:endParaRPr lang="en-US" sz="1950" dirty="0"/>
          </a:p>
        </p:txBody>
      </p:sp>
      <p:sp>
        <p:nvSpPr>
          <p:cNvPr id="44" name="Text 37"/>
          <p:cNvSpPr/>
          <p:nvPr/>
        </p:nvSpPr>
        <p:spPr>
          <a:xfrm>
            <a:off x="10734675" y="9011841"/>
            <a:ext cx="6690932" cy="655141"/>
          </a:xfrm>
          <a:prstGeom prst="rect">
            <a:avLst/>
          </a:prstGeom>
          <a:noFill/>
          <a:ln/>
        </p:spPr>
        <p:txBody>
          <a:bodyPr wrap="square" lIns="25400" tIns="25400" rIns="25400" bIns="25400" rtlCol="0" anchor="t">
            <a:normAutofit/>
          </a:bodyPr>
          <a:lstStyle/>
          <a:p>
            <a:pPr marL="0" indent="0" algn="l">
              <a:lnSpc>
                <a:spcPct val="101250"/>
              </a:lnSpc>
              <a:buNone/>
            </a:pPr>
            <a:r>
              <a:rPr lang="en-US" sz="1800" dirty="0">
                <a:solidFill>
                  <a:srgbClr val="2E4B61"/>
                </a:solidFill>
                <a:latin typeface="Artific Med" pitchFamily="50" charset="0"/>
                <a:ea typeface="Artific Med" pitchFamily="50" charset="0"/>
                <a:cs typeface="Artific" pitchFamily="34" charset="-120"/>
              </a:rPr>
              <a:t>Non-tenant-admin users can now use the mobile app — ideal for on-site liaisons at multi-site systems.</a:t>
            </a:r>
            <a:endParaRPr lang="en-US" sz="1800" dirty="0"/>
          </a:p>
        </p:txBody>
      </p:sp>
      <p:sp>
        <p:nvSpPr>
          <p:cNvPr id="45" name="Text 38"/>
          <p:cNvSpPr/>
          <p:nvPr/>
        </p:nvSpPr>
        <p:spPr>
          <a:xfrm>
            <a:off x="17340411" y="9570839"/>
            <a:ext cx="318939"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dirty="0">
                <a:solidFill>
                  <a:srgbClr val="5F8FB4"/>
                </a:solidFill>
                <a:latin typeface="Artific Med" pitchFamily="50" charset="0"/>
                <a:ea typeface="Artific Med" pitchFamily="50" charset="0"/>
                <a:cs typeface="Artific" pitchFamily="34" charset="-120"/>
              </a:rPr>
              <a:t>06</a:t>
            </a:r>
            <a:endParaRPr lang="en-US" sz="1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762000" y="533400"/>
            <a:ext cx="18440400"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kern="0" spc="195" dirty="0">
                <a:solidFill>
                  <a:srgbClr val="5F8FB4"/>
                </a:solidFill>
                <a:latin typeface="Artific Med" pitchFamily="50" charset="0"/>
                <a:ea typeface="Artific Med" pitchFamily="50" charset="0"/>
                <a:cs typeface="Artific" pitchFamily="34" charset="-120"/>
              </a:rPr>
              <a:t>DATA INNOVATIONS</a:t>
            </a:r>
            <a:endParaRPr lang="en-US" sz="1650" dirty="0"/>
          </a:p>
        </p:txBody>
      </p:sp>
      <p:sp>
        <p:nvSpPr>
          <p:cNvPr id="3" name="Text 1"/>
          <p:cNvSpPr/>
          <p:nvPr/>
        </p:nvSpPr>
        <p:spPr>
          <a:xfrm>
            <a:off x="762000" y="1192411"/>
            <a:ext cx="17266920"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kern="0" spc="180" dirty="0">
                <a:solidFill>
                  <a:srgbClr val="0269A3"/>
                </a:solidFill>
                <a:latin typeface="Artific Med" pitchFamily="50" charset="0"/>
                <a:ea typeface="Artific Med" pitchFamily="50" charset="0"/>
                <a:cs typeface="Artific" pitchFamily="34" charset="-120"/>
              </a:rPr>
              <a:t>NEW IN v2.5.0</a:t>
            </a:r>
            <a:endParaRPr lang="en-US" sz="1875" dirty="0"/>
          </a:p>
        </p:txBody>
      </p:sp>
      <p:sp>
        <p:nvSpPr>
          <p:cNvPr id="4" name="Text 2"/>
          <p:cNvSpPr/>
          <p:nvPr/>
        </p:nvSpPr>
        <p:spPr>
          <a:xfrm>
            <a:off x="762000" y="1687711"/>
            <a:ext cx="18440400" cy="683865"/>
          </a:xfrm>
          <a:prstGeom prst="rect">
            <a:avLst/>
          </a:prstGeom>
          <a:noFill/>
          <a:ln/>
        </p:spPr>
        <p:txBody>
          <a:bodyPr wrap="square" lIns="25400" tIns="25400" rIns="25400" bIns="25400" rtlCol="0" anchor="t">
            <a:normAutofit/>
          </a:bodyPr>
          <a:lstStyle/>
          <a:p>
            <a:pPr marL="0" indent="0" algn="l">
              <a:lnSpc>
                <a:spcPct val="80000"/>
              </a:lnSpc>
              <a:buNone/>
            </a:pPr>
            <a:r>
              <a:rPr lang="en-US" sz="4500" kern="0" spc="-60" dirty="0">
                <a:solidFill>
                  <a:srgbClr val="16222C"/>
                </a:solidFill>
                <a:latin typeface="Artific Med" pitchFamily="50" charset="0"/>
                <a:ea typeface="Artific Med" pitchFamily="50" charset="0"/>
                <a:cs typeface="Artific" pitchFamily="34" charset="-120"/>
              </a:rPr>
              <a:t>Built for the </a:t>
            </a:r>
            <a:r>
              <a:rPr lang="en-US" sz="4500" i="1" kern="0" spc="-60" dirty="0">
                <a:solidFill>
                  <a:srgbClr val="16222C"/>
                </a:solidFill>
                <a:latin typeface="Instrument Serif" pitchFamily="34" charset="0"/>
                <a:ea typeface="Instrument Serif" pitchFamily="34" charset="-122"/>
                <a:cs typeface="Instrument Serif" pitchFamily="34" charset="-120"/>
              </a:rPr>
              <a:t>On-Site Liaison</a:t>
            </a:r>
            <a:endParaRPr lang="en-US" sz="4500" dirty="0"/>
          </a:p>
        </p:txBody>
      </p:sp>
      <p:sp>
        <p:nvSpPr>
          <p:cNvPr id="5" name="Shape 3"/>
          <p:cNvSpPr/>
          <p:nvPr/>
        </p:nvSpPr>
        <p:spPr>
          <a:xfrm>
            <a:off x="762000" y="2714476"/>
            <a:ext cx="11753850" cy="2047875"/>
          </a:xfrm>
          <a:custGeom>
            <a:avLst/>
            <a:gdLst/>
            <a:ahLst/>
            <a:cxnLst/>
            <a:rect l="l" t="t" r="r" b="b"/>
            <a:pathLst>
              <a:path w="11753850" h="2047875">
                <a:moveTo>
                  <a:pt x="0" y="0"/>
                </a:moveTo>
                <a:lnTo>
                  <a:pt x="11658600" y="0"/>
                </a:lnTo>
                <a:arcTo wR="95250" hR="95250" stAng="16200000" swAng="5400000"/>
                <a:lnTo>
                  <a:pt x="11753850" y="1952625"/>
                </a:lnTo>
                <a:arcTo wR="95250" hR="95250" stAng="0" swAng="5400000"/>
                <a:lnTo>
                  <a:pt x="0" y="2047875"/>
                </a:lnTo>
                <a:lnTo>
                  <a:pt x="0" y="0"/>
                </a:lnTo>
                <a:close/>
              </a:path>
            </a:pathLst>
          </a:custGeom>
          <a:solidFill>
            <a:srgbClr val="E9F3FB"/>
          </a:solidFill>
          <a:ln/>
        </p:spPr>
        <p:txBody>
          <a:bodyPr/>
          <a:lstStyle/>
          <a:p>
            <a:endParaRPr lang="en-US"/>
          </a:p>
        </p:txBody>
      </p:sp>
      <p:sp>
        <p:nvSpPr>
          <p:cNvPr id="6" name="Shape 4"/>
          <p:cNvSpPr/>
          <p:nvPr/>
        </p:nvSpPr>
        <p:spPr>
          <a:xfrm>
            <a:off x="762000" y="2714476"/>
            <a:ext cx="104775" cy="2047875"/>
          </a:xfrm>
          <a:prstGeom prst="rect">
            <a:avLst/>
          </a:prstGeom>
          <a:solidFill>
            <a:srgbClr val="F98125"/>
          </a:solidFill>
          <a:ln/>
        </p:spPr>
        <p:txBody>
          <a:bodyPr/>
          <a:lstStyle/>
          <a:p>
            <a:endParaRPr lang="en-US"/>
          </a:p>
        </p:txBody>
      </p:sp>
      <p:sp>
        <p:nvSpPr>
          <p:cNvPr id="7" name="Text 5"/>
          <p:cNvSpPr/>
          <p:nvPr/>
        </p:nvSpPr>
        <p:spPr>
          <a:xfrm>
            <a:off x="1190625" y="2981176"/>
            <a:ext cx="11353991" cy="1552575"/>
          </a:xfrm>
          <a:prstGeom prst="rect">
            <a:avLst/>
          </a:prstGeom>
          <a:noFill/>
          <a:ln/>
        </p:spPr>
        <p:txBody>
          <a:bodyPr wrap="square" lIns="25400" tIns="25400" rIns="25400" bIns="25400" rtlCol="0" anchor="t">
            <a:normAutofit/>
          </a:bodyPr>
          <a:lstStyle/>
          <a:p>
            <a:pPr marL="0" indent="0" algn="l">
              <a:lnSpc>
                <a:spcPct val="104632"/>
              </a:lnSpc>
              <a:buNone/>
            </a:pPr>
            <a:r>
              <a:rPr lang="en-US" sz="2100" dirty="0">
                <a:solidFill>
                  <a:srgbClr val="16222C"/>
                </a:solidFill>
                <a:latin typeface="Artific Med" pitchFamily="50" charset="0"/>
                <a:ea typeface="Artific Med" pitchFamily="50" charset="0"/>
                <a:cs typeface="Artific" pitchFamily="34" charset="-120"/>
              </a:rPr>
              <a:t>A persona in the lab. </a:t>
            </a:r>
            <a:r>
              <a:rPr lang="en-US" sz="2100" dirty="0">
                <a:solidFill>
                  <a:srgbClr val="16222C"/>
                </a:solidFill>
                <a:highlight>
                  <a:srgbClr val="E9F3FB"/>
                </a:highlight>
                <a:latin typeface="Artific Med" pitchFamily="50" charset="0"/>
                <a:ea typeface="Artific Med" pitchFamily="50" charset="0"/>
                <a:cs typeface="Artific" pitchFamily="34" charset="-120"/>
              </a:rPr>
              <a:t>As mergers and acquisitions grow hospital systems, LIS staff are increasingly remote. The on-site liaison — a lab tech, a lab supervisor or an LIS resource — is the boots on the ground when connectivity goes down at the site — handling the issue in the building and often the validation work as well.</a:t>
            </a:r>
            <a:endParaRPr lang="en-US" sz="2100" dirty="0"/>
          </a:p>
        </p:txBody>
      </p:sp>
      <p:sp>
        <p:nvSpPr>
          <p:cNvPr id="8" name="Text 6"/>
          <p:cNvSpPr/>
          <p:nvPr/>
        </p:nvSpPr>
        <p:spPr>
          <a:xfrm>
            <a:off x="762000" y="5143351"/>
            <a:ext cx="12929235"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0269A3"/>
                </a:solidFill>
                <a:latin typeface="Artific Med" pitchFamily="50" charset="0"/>
                <a:ea typeface="Artific Med" pitchFamily="50" charset="0"/>
                <a:cs typeface="Artific" pitchFamily="34" charset="-120"/>
              </a:rPr>
              <a:t>Mobile access, scoped to the user</a:t>
            </a:r>
            <a:endParaRPr lang="en-US" sz="2100" dirty="0"/>
          </a:p>
        </p:txBody>
      </p:sp>
      <p:sp>
        <p:nvSpPr>
          <p:cNvPr id="9" name="Shape 7"/>
          <p:cNvSpPr/>
          <p:nvPr/>
        </p:nvSpPr>
        <p:spPr>
          <a:xfrm>
            <a:off x="762000" y="5703391"/>
            <a:ext cx="11753850" cy="9525"/>
          </a:xfrm>
          <a:prstGeom prst="rect">
            <a:avLst/>
          </a:prstGeom>
          <a:solidFill>
            <a:srgbClr val="DCE4EA"/>
          </a:solidFill>
          <a:ln/>
        </p:spPr>
        <p:txBody>
          <a:bodyPr/>
          <a:lstStyle/>
          <a:p>
            <a:endParaRPr lang="en-US"/>
          </a:p>
        </p:txBody>
      </p:sp>
      <p:sp>
        <p:nvSpPr>
          <p:cNvPr id="10" name="Shape 8"/>
          <p:cNvSpPr/>
          <p:nvPr/>
        </p:nvSpPr>
        <p:spPr>
          <a:xfrm>
            <a:off x="762000" y="6074866"/>
            <a:ext cx="209550" cy="209550"/>
          </a:xfrm>
          <a:prstGeom prst="ellipse">
            <a:avLst/>
          </a:prstGeom>
          <a:solidFill>
            <a:srgbClr val="F98125"/>
          </a:solidFill>
          <a:ln/>
        </p:spPr>
        <p:txBody>
          <a:bodyPr/>
          <a:lstStyle/>
          <a:p>
            <a:endParaRPr lang="en-US"/>
          </a:p>
        </p:txBody>
      </p:sp>
      <p:sp>
        <p:nvSpPr>
          <p:cNvPr id="11" name="Text 9"/>
          <p:cNvSpPr/>
          <p:nvPr/>
        </p:nvSpPr>
        <p:spPr>
          <a:xfrm>
            <a:off x="1181100" y="6008191"/>
            <a:ext cx="2855610" cy="352425"/>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025" dirty="0">
                <a:solidFill>
                  <a:srgbClr val="16222C"/>
                </a:solidFill>
                <a:latin typeface="Artific Med" pitchFamily="50" charset="0"/>
                <a:ea typeface="Artific Med" pitchFamily="50" charset="0"/>
                <a:cs typeface="Artific" pitchFamily="34" charset="-120"/>
              </a:rPr>
              <a:t>Beyond tenant admins</a:t>
            </a:r>
            <a:endParaRPr lang="en-US" sz="2025" dirty="0"/>
          </a:p>
        </p:txBody>
      </p:sp>
      <p:sp>
        <p:nvSpPr>
          <p:cNvPr id="12" name="Text 10"/>
          <p:cNvSpPr/>
          <p:nvPr/>
        </p:nvSpPr>
        <p:spPr>
          <a:xfrm>
            <a:off x="1181100" y="6429077"/>
            <a:ext cx="11674793" cy="704850"/>
          </a:xfrm>
          <a:prstGeom prst="rect">
            <a:avLst/>
          </a:prstGeom>
          <a:noFill/>
          <a:ln/>
        </p:spPr>
        <p:txBody>
          <a:bodyPr wrap="square" lIns="25400" tIns="25400" rIns="25400" bIns="25400" rtlCol="0" anchor="t">
            <a:normAutofit/>
          </a:bodyPr>
          <a:lstStyle/>
          <a:p>
            <a:pPr marL="0" indent="0" algn="l">
              <a:lnSpc>
                <a:spcPct val="102941"/>
              </a:lnSpc>
              <a:buNone/>
            </a:pPr>
            <a:r>
              <a:rPr lang="en-US" sz="1875" dirty="0">
                <a:solidFill>
                  <a:srgbClr val="2E4B61"/>
                </a:solidFill>
                <a:latin typeface="Artific Med" pitchFamily="50" charset="0"/>
                <a:ea typeface="Artific Med" pitchFamily="50" charset="0"/>
                <a:cs typeface="Artific" pitchFamily="34" charset="-120"/>
              </a:rPr>
              <a:t>v2.5.0 extends the mobile app past the LIS team to users in other security groups — techs, supervisors and LIS staff alike.</a:t>
            </a:r>
            <a:endParaRPr lang="en-US" sz="1875" dirty="0"/>
          </a:p>
        </p:txBody>
      </p:sp>
      <p:sp>
        <p:nvSpPr>
          <p:cNvPr id="13" name="Shape 11"/>
          <p:cNvSpPr/>
          <p:nvPr/>
        </p:nvSpPr>
        <p:spPr>
          <a:xfrm>
            <a:off x="762000" y="7343477"/>
            <a:ext cx="11753850" cy="9525"/>
          </a:xfrm>
          <a:prstGeom prst="rect">
            <a:avLst/>
          </a:prstGeom>
          <a:solidFill>
            <a:srgbClr val="DCE4EA"/>
          </a:solidFill>
          <a:ln/>
        </p:spPr>
        <p:txBody>
          <a:bodyPr/>
          <a:lstStyle/>
          <a:p>
            <a:endParaRPr lang="en-US"/>
          </a:p>
        </p:txBody>
      </p:sp>
      <p:sp>
        <p:nvSpPr>
          <p:cNvPr id="14" name="Shape 12"/>
          <p:cNvSpPr/>
          <p:nvPr/>
        </p:nvSpPr>
        <p:spPr>
          <a:xfrm>
            <a:off x="762000" y="7714952"/>
            <a:ext cx="209550" cy="209550"/>
          </a:xfrm>
          <a:prstGeom prst="ellipse">
            <a:avLst/>
          </a:prstGeom>
          <a:solidFill>
            <a:srgbClr val="F98125"/>
          </a:solidFill>
          <a:ln/>
        </p:spPr>
        <p:txBody>
          <a:bodyPr/>
          <a:lstStyle/>
          <a:p>
            <a:endParaRPr lang="en-US"/>
          </a:p>
        </p:txBody>
      </p:sp>
      <p:sp>
        <p:nvSpPr>
          <p:cNvPr id="15" name="Text 13"/>
          <p:cNvSpPr/>
          <p:nvPr/>
        </p:nvSpPr>
        <p:spPr>
          <a:xfrm>
            <a:off x="1181100" y="7648277"/>
            <a:ext cx="3358857" cy="352425"/>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025" dirty="0">
                <a:solidFill>
                  <a:srgbClr val="16222C"/>
                </a:solidFill>
                <a:latin typeface="Artific Med" pitchFamily="50" charset="0"/>
                <a:ea typeface="Artific Med" pitchFamily="50" charset="0"/>
                <a:cs typeface="Artific" pitchFamily="34" charset="-120"/>
              </a:rPr>
              <a:t>Permissions carry through</a:t>
            </a:r>
            <a:endParaRPr lang="en-US" sz="2025" dirty="0"/>
          </a:p>
        </p:txBody>
      </p:sp>
      <p:sp>
        <p:nvSpPr>
          <p:cNvPr id="16" name="Text 14"/>
          <p:cNvSpPr/>
          <p:nvPr/>
        </p:nvSpPr>
        <p:spPr>
          <a:xfrm>
            <a:off x="1181100" y="8069163"/>
            <a:ext cx="11675209" cy="371475"/>
          </a:xfrm>
          <a:prstGeom prst="rect">
            <a:avLst/>
          </a:prstGeom>
          <a:noFill/>
          <a:ln/>
        </p:spPr>
        <p:txBody>
          <a:bodyPr wrap="square" lIns="25400" tIns="25400" rIns="25400" bIns="25400" rtlCol="0" anchor="t">
            <a:normAutofit/>
          </a:bodyPr>
          <a:lstStyle/>
          <a:p>
            <a:pPr marL="0" indent="0" algn="l">
              <a:lnSpc>
                <a:spcPct val="102941"/>
              </a:lnSpc>
              <a:buNone/>
            </a:pPr>
            <a:r>
              <a:rPr lang="en-US" sz="1875" dirty="0">
                <a:solidFill>
                  <a:srgbClr val="2E4B61"/>
                </a:solidFill>
                <a:latin typeface="Artific Med" pitchFamily="50" charset="0"/>
                <a:ea typeface="Artific Med" pitchFamily="50" charset="0"/>
                <a:cs typeface="Artific" pitchFamily="34" charset="-120"/>
              </a:rPr>
              <a:t>The app respects each user's existing permissions and shows only what they already have access to.</a:t>
            </a:r>
            <a:endParaRPr lang="en-US" sz="1875" dirty="0"/>
          </a:p>
        </p:txBody>
      </p:sp>
      <p:sp>
        <p:nvSpPr>
          <p:cNvPr id="17" name="Shape 15"/>
          <p:cNvSpPr/>
          <p:nvPr/>
        </p:nvSpPr>
        <p:spPr>
          <a:xfrm>
            <a:off x="762000" y="10290274"/>
            <a:ext cx="11753850" cy="9525"/>
          </a:xfrm>
          <a:prstGeom prst="rect">
            <a:avLst/>
          </a:prstGeom>
          <a:solidFill>
            <a:srgbClr val="DCE4EA"/>
          </a:solidFill>
          <a:ln/>
        </p:spPr>
        <p:txBody>
          <a:bodyPr/>
          <a:lstStyle/>
          <a:p>
            <a:endParaRPr lang="en-US"/>
          </a:p>
        </p:txBody>
      </p:sp>
      <p:sp>
        <p:nvSpPr>
          <p:cNvPr id="18" name="Shape 16"/>
          <p:cNvSpPr/>
          <p:nvPr/>
        </p:nvSpPr>
        <p:spPr>
          <a:xfrm>
            <a:off x="762000" y="8650188"/>
            <a:ext cx="11753850" cy="9525"/>
          </a:xfrm>
          <a:prstGeom prst="rect">
            <a:avLst/>
          </a:prstGeom>
          <a:solidFill>
            <a:srgbClr val="DCE4EA"/>
          </a:solidFill>
          <a:ln/>
        </p:spPr>
        <p:txBody>
          <a:bodyPr/>
          <a:lstStyle/>
          <a:p>
            <a:endParaRPr lang="en-US"/>
          </a:p>
        </p:txBody>
      </p:sp>
      <p:sp>
        <p:nvSpPr>
          <p:cNvPr id="19" name="Shape 17"/>
          <p:cNvSpPr/>
          <p:nvPr/>
        </p:nvSpPr>
        <p:spPr>
          <a:xfrm>
            <a:off x="762000" y="9021663"/>
            <a:ext cx="209550" cy="209550"/>
          </a:xfrm>
          <a:prstGeom prst="ellipse">
            <a:avLst/>
          </a:prstGeom>
          <a:solidFill>
            <a:srgbClr val="F98125"/>
          </a:solidFill>
          <a:ln/>
        </p:spPr>
        <p:txBody>
          <a:bodyPr/>
          <a:lstStyle/>
          <a:p>
            <a:endParaRPr lang="en-US"/>
          </a:p>
        </p:txBody>
      </p:sp>
      <p:sp>
        <p:nvSpPr>
          <p:cNvPr id="20" name="Text 18"/>
          <p:cNvSpPr/>
          <p:nvPr/>
        </p:nvSpPr>
        <p:spPr>
          <a:xfrm>
            <a:off x="1181100" y="8954988"/>
            <a:ext cx="2519020" cy="352425"/>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025" dirty="0">
                <a:solidFill>
                  <a:srgbClr val="16222C"/>
                </a:solidFill>
                <a:latin typeface="Artific Med" pitchFamily="50" charset="0"/>
                <a:ea typeface="Artific Med" pitchFamily="50" charset="0"/>
                <a:cs typeface="Artific" pitchFamily="34" charset="-120"/>
              </a:rPr>
              <a:t>Scoped to their site</a:t>
            </a:r>
            <a:endParaRPr lang="en-US" sz="2025" dirty="0"/>
          </a:p>
        </p:txBody>
      </p:sp>
      <p:sp>
        <p:nvSpPr>
          <p:cNvPr id="21" name="Text 19"/>
          <p:cNvSpPr/>
          <p:nvPr/>
        </p:nvSpPr>
        <p:spPr>
          <a:xfrm>
            <a:off x="1181100" y="9375874"/>
            <a:ext cx="11674793" cy="704850"/>
          </a:xfrm>
          <a:prstGeom prst="rect">
            <a:avLst/>
          </a:prstGeom>
          <a:noFill/>
          <a:ln/>
        </p:spPr>
        <p:txBody>
          <a:bodyPr wrap="square" lIns="25400" tIns="25400" rIns="25400" bIns="25400" rtlCol="0" anchor="t">
            <a:normAutofit/>
          </a:bodyPr>
          <a:lstStyle/>
          <a:p>
            <a:pPr marL="0" indent="0" algn="l">
              <a:lnSpc>
                <a:spcPct val="102941"/>
              </a:lnSpc>
              <a:buNone/>
            </a:pPr>
            <a:r>
              <a:rPr lang="en-US" sz="1875" dirty="0">
                <a:solidFill>
                  <a:srgbClr val="2E4B61"/>
                </a:solidFill>
                <a:latin typeface="Artific Med" pitchFamily="50" charset="0"/>
                <a:ea typeface="Artific Med" pitchFamily="50" charset="0"/>
                <a:cs typeface="Artific" pitchFamily="34" charset="-120"/>
              </a:rPr>
              <a:t>The liaison for St Joseph sees only St Joseph instruments — and without rights to system connections such as QMGR, those never appear.</a:t>
            </a:r>
            <a:endParaRPr lang="en-US" sz="1875" dirty="0"/>
          </a:p>
        </p:txBody>
      </p:sp>
      <p:sp>
        <p:nvSpPr>
          <p:cNvPr id="22" name="Shape 20"/>
          <p:cNvSpPr/>
          <p:nvPr/>
        </p:nvSpPr>
        <p:spPr>
          <a:xfrm>
            <a:off x="13049250" y="2714476"/>
            <a:ext cx="4476750" cy="6822430"/>
          </a:xfrm>
          <a:prstGeom prst="roundRect">
            <a:avLst>
              <a:gd name="adj" fmla="val 2979"/>
            </a:avLst>
          </a:prstGeom>
          <a:solidFill>
            <a:srgbClr val="E9F3FB"/>
          </a:solidFill>
          <a:ln/>
        </p:spPr>
        <p:txBody>
          <a:bodyPr/>
          <a:lstStyle/>
          <a:p>
            <a:endParaRPr lang="en-US"/>
          </a:p>
        </p:txBody>
      </p:sp>
      <p:sp>
        <p:nvSpPr>
          <p:cNvPr id="23" name="Shape 21"/>
          <p:cNvSpPr/>
          <p:nvPr/>
        </p:nvSpPr>
        <p:spPr>
          <a:xfrm>
            <a:off x="14149388" y="3687217"/>
            <a:ext cx="2276475" cy="4876800"/>
          </a:xfrm>
          <a:prstGeom prst="roundRect">
            <a:avLst>
              <a:gd name="adj" fmla="val 4184"/>
            </a:avLst>
          </a:prstGeom>
          <a:ln/>
          <a:effectLst>
            <a:outerShdw blurRad="228600" dist="57150" dir="5400000" algn="bl" rotWithShape="0">
              <a:srgbClr val="2E4B61">
                <a:alpha val="18000"/>
              </a:srgbClr>
            </a:outerShdw>
          </a:effectLst>
        </p:spPr>
        <p:txBody>
          <a:bodyPr/>
          <a:lstStyle/>
          <a:p>
            <a:endParaRPr lang="en-US"/>
          </a:p>
        </p:txBody>
      </p:sp>
      <p:pic>
        <p:nvPicPr>
          <p:cNvPr id="24" name="Image 0" descr="preencoded.png"/>
          <p:cNvPicPr>
            <a:picLocks noChangeAspect="1"/>
          </p:cNvPicPr>
          <p:nvPr/>
        </p:nvPicPr>
        <p:blipFill>
          <a:blip r:embed="rId3"/>
          <a:srcRect/>
          <a:stretch/>
        </p:blipFill>
        <p:spPr>
          <a:xfrm>
            <a:off x="14149388" y="3687217"/>
            <a:ext cx="2276475" cy="4876800"/>
          </a:xfrm>
          <a:prstGeom prst="rect">
            <a:avLst/>
          </a:prstGeom>
        </p:spPr>
      </p:pic>
      <p:sp>
        <p:nvSpPr>
          <p:cNvPr id="25" name="Text 22"/>
          <p:cNvSpPr/>
          <p:nvPr/>
        </p:nvSpPr>
        <p:spPr>
          <a:xfrm>
            <a:off x="13049250" y="9708356"/>
            <a:ext cx="4611052" cy="629543"/>
          </a:xfrm>
          <a:prstGeom prst="rect">
            <a:avLst/>
          </a:prstGeom>
          <a:noFill/>
          <a:ln/>
        </p:spPr>
        <p:txBody>
          <a:bodyPr wrap="square" lIns="25400" tIns="25400" rIns="25400" bIns="25400" rtlCol="0" anchor="t">
            <a:normAutofit/>
          </a:bodyPr>
          <a:lstStyle/>
          <a:p>
            <a:pPr marL="0" indent="0" algn="l">
              <a:lnSpc>
                <a:spcPct val="100161"/>
              </a:lnSpc>
              <a:buNone/>
            </a:pPr>
            <a:r>
              <a:rPr lang="en-US" sz="1725" dirty="0">
                <a:solidFill>
                  <a:srgbClr val="5F8FB4"/>
                </a:solidFill>
                <a:latin typeface="Artific Med" pitchFamily="50" charset="0"/>
                <a:ea typeface="Artific Med" pitchFamily="50" charset="0"/>
                <a:cs typeface="Artific" pitchFamily="34" charset="-120"/>
              </a:rPr>
              <a:t>A St Joseph liaison's view — filtered to their site's instrument connections.</a:t>
            </a:r>
            <a:endParaRPr lang="en-US" sz="1725" dirty="0"/>
          </a:p>
        </p:txBody>
      </p:sp>
      <p:sp>
        <p:nvSpPr>
          <p:cNvPr id="26" name="Text 23"/>
          <p:cNvSpPr/>
          <p:nvPr/>
        </p:nvSpPr>
        <p:spPr>
          <a:xfrm>
            <a:off x="762000" y="9570839"/>
            <a:ext cx="304205"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dirty="0">
                <a:solidFill>
                  <a:srgbClr val="5F8FB4"/>
                </a:solidFill>
                <a:latin typeface="Artific Med" pitchFamily="50" charset="0"/>
                <a:ea typeface="Artific Med" pitchFamily="50" charset="0"/>
                <a:cs typeface="Artific" pitchFamily="34" charset="-120"/>
              </a:rPr>
              <a:t>07</a:t>
            </a:r>
            <a:endParaRPr lang="en-US" sz="1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762000" y="533400"/>
            <a:ext cx="18440400"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kern="0" spc="195" dirty="0">
                <a:solidFill>
                  <a:srgbClr val="5F8FB4"/>
                </a:solidFill>
                <a:latin typeface="Artific Med" pitchFamily="50" charset="0"/>
                <a:ea typeface="Artific Med" pitchFamily="50" charset="0"/>
                <a:cs typeface="Artific" pitchFamily="34" charset="-120"/>
              </a:rPr>
              <a:t>DATA INNOVATIONS</a:t>
            </a:r>
            <a:endParaRPr lang="en-US" sz="1650" dirty="0"/>
          </a:p>
        </p:txBody>
      </p:sp>
      <p:sp>
        <p:nvSpPr>
          <p:cNvPr id="3" name="Text 1"/>
          <p:cNvSpPr/>
          <p:nvPr/>
        </p:nvSpPr>
        <p:spPr>
          <a:xfrm>
            <a:off x="762000" y="1192411"/>
            <a:ext cx="17266920"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kern="0" spc="180" dirty="0">
                <a:solidFill>
                  <a:srgbClr val="0269A3"/>
                </a:solidFill>
                <a:latin typeface="Artific Med" pitchFamily="50" charset="0"/>
                <a:ea typeface="Artific Med" pitchFamily="50" charset="0"/>
                <a:cs typeface="Artific" pitchFamily="34" charset="-120"/>
              </a:rPr>
              <a:t>PROACTIVE SSO CERTIFICATE ALERTS</a:t>
            </a:r>
            <a:endParaRPr lang="en-US" sz="1875" dirty="0"/>
          </a:p>
        </p:txBody>
      </p:sp>
      <p:sp>
        <p:nvSpPr>
          <p:cNvPr id="4" name="Text 2"/>
          <p:cNvSpPr/>
          <p:nvPr/>
        </p:nvSpPr>
        <p:spPr>
          <a:xfrm>
            <a:off x="762000" y="1687711"/>
            <a:ext cx="18440400" cy="683865"/>
          </a:xfrm>
          <a:prstGeom prst="rect">
            <a:avLst/>
          </a:prstGeom>
          <a:noFill/>
          <a:ln/>
        </p:spPr>
        <p:txBody>
          <a:bodyPr wrap="square" lIns="25400" tIns="25400" rIns="25400" bIns="25400" rtlCol="0" anchor="t">
            <a:normAutofit/>
          </a:bodyPr>
          <a:lstStyle/>
          <a:p>
            <a:pPr marL="0" indent="0" algn="l">
              <a:lnSpc>
                <a:spcPct val="80000"/>
              </a:lnSpc>
              <a:buNone/>
            </a:pPr>
            <a:r>
              <a:rPr lang="en-US" sz="4500" kern="0" spc="-60" dirty="0">
                <a:solidFill>
                  <a:srgbClr val="16222C"/>
                </a:solidFill>
                <a:latin typeface="Artific Med" pitchFamily="50" charset="0"/>
                <a:ea typeface="Artific Med" pitchFamily="50" charset="0"/>
                <a:cs typeface="Artific" pitchFamily="34" charset="-120"/>
              </a:rPr>
              <a:t>Never Be Surprised by an </a:t>
            </a:r>
            <a:r>
              <a:rPr lang="en-US" sz="4500" i="1" kern="0" spc="-60" dirty="0">
                <a:solidFill>
                  <a:srgbClr val="16222C"/>
                </a:solidFill>
                <a:latin typeface="Instrument Serif" pitchFamily="34" charset="0"/>
                <a:ea typeface="Instrument Serif" pitchFamily="34" charset="-122"/>
                <a:cs typeface="Instrument Serif" pitchFamily="34" charset="-120"/>
              </a:rPr>
              <a:t>Expiring Certificate</a:t>
            </a:r>
            <a:endParaRPr lang="en-US" sz="4500" dirty="0"/>
          </a:p>
        </p:txBody>
      </p:sp>
      <p:sp>
        <p:nvSpPr>
          <p:cNvPr id="5" name="Shape 3"/>
          <p:cNvSpPr/>
          <p:nvPr/>
        </p:nvSpPr>
        <p:spPr>
          <a:xfrm>
            <a:off x="762000" y="2657326"/>
            <a:ext cx="16764000" cy="1252538"/>
          </a:xfrm>
          <a:custGeom>
            <a:avLst/>
            <a:gdLst/>
            <a:ahLst/>
            <a:cxnLst/>
            <a:rect l="l" t="t" r="r" b="b"/>
            <a:pathLst>
              <a:path w="16764000" h="1252538">
                <a:moveTo>
                  <a:pt x="0" y="0"/>
                </a:moveTo>
                <a:lnTo>
                  <a:pt x="16668750" y="0"/>
                </a:lnTo>
                <a:arcTo wR="95250" hR="95250" stAng="16200000" swAng="5400000"/>
                <a:lnTo>
                  <a:pt x="16764000" y="1157288"/>
                </a:lnTo>
                <a:arcTo wR="95250" hR="95250" stAng="0" swAng="5400000"/>
                <a:lnTo>
                  <a:pt x="0" y="1252538"/>
                </a:lnTo>
                <a:lnTo>
                  <a:pt x="0" y="0"/>
                </a:lnTo>
                <a:close/>
              </a:path>
            </a:pathLst>
          </a:custGeom>
          <a:solidFill>
            <a:srgbClr val="E9F3FB"/>
          </a:solidFill>
          <a:ln/>
        </p:spPr>
        <p:txBody>
          <a:bodyPr/>
          <a:lstStyle/>
          <a:p>
            <a:endParaRPr lang="en-US"/>
          </a:p>
        </p:txBody>
      </p:sp>
      <p:sp>
        <p:nvSpPr>
          <p:cNvPr id="6" name="Shape 4"/>
          <p:cNvSpPr/>
          <p:nvPr/>
        </p:nvSpPr>
        <p:spPr>
          <a:xfrm>
            <a:off x="762000" y="2657326"/>
            <a:ext cx="104775" cy="1252538"/>
          </a:xfrm>
          <a:prstGeom prst="rect">
            <a:avLst/>
          </a:prstGeom>
          <a:solidFill>
            <a:srgbClr val="F98125"/>
          </a:solidFill>
          <a:ln/>
        </p:spPr>
        <p:txBody>
          <a:bodyPr/>
          <a:lstStyle/>
          <a:p>
            <a:endParaRPr lang="en-US"/>
          </a:p>
        </p:txBody>
      </p:sp>
      <p:sp>
        <p:nvSpPr>
          <p:cNvPr id="7" name="Text 5"/>
          <p:cNvSpPr/>
          <p:nvPr/>
        </p:nvSpPr>
        <p:spPr>
          <a:xfrm>
            <a:off x="1190625" y="2904976"/>
            <a:ext cx="16514445" cy="795338"/>
          </a:xfrm>
          <a:prstGeom prst="rect">
            <a:avLst/>
          </a:prstGeom>
          <a:noFill/>
          <a:ln/>
        </p:spPr>
        <p:txBody>
          <a:bodyPr wrap="square" lIns="25400" tIns="25400" rIns="25400" bIns="25400" rtlCol="0" anchor="t">
            <a:normAutofit/>
          </a:bodyPr>
          <a:lstStyle/>
          <a:p>
            <a:pPr marL="0" indent="0" algn="l">
              <a:lnSpc>
                <a:spcPct val="104632"/>
              </a:lnSpc>
              <a:buNone/>
            </a:pPr>
            <a:r>
              <a:rPr lang="en-US" sz="2100" dirty="0">
                <a:solidFill>
                  <a:srgbClr val="16222C"/>
                </a:solidFill>
                <a:latin typeface="Artific Med" pitchFamily="50" charset="0"/>
                <a:ea typeface="Artific Med" pitchFamily="50" charset="0"/>
                <a:cs typeface="Artific" pitchFamily="34" charset="-120"/>
              </a:rPr>
              <a:t>Certificates expire faster than they used to. </a:t>
            </a:r>
            <a:r>
              <a:rPr lang="en-US" sz="2100" dirty="0">
                <a:solidFill>
                  <a:srgbClr val="16222C"/>
                </a:solidFill>
                <a:highlight>
                  <a:srgbClr val="E9F3FB"/>
                </a:highlight>
                <a:latin typeface="Artific Med" pitchFamily="50" charset="0"/>
                <a:ea typeface="Artific Med" pitchFamily="50" charset="0"/>
                <a:cs typeface="Artific" pitchFamily="34" charset="-120"/>
              </a:rPr>
              <a:t>Signing certificates once lasted ten years; today many customers must replace them annually. Lab GPS now tells tenant admins before the clock runs out, so single sign-on never lapses by surprise.</a:t>
            </a:r>
            <a:endParaRPr lang="en-US" sz="2100" dirty="0"/>
          </a:p>
        </p:txBody>
      </p:sp>
      <p:sp>
        <p:nvSpPr>
          <p:cNvPr id="8" name="Text 6"/>
          <p:cNvSpPr/>
          <p:nvPr/>
        </p:nvSpPr>
        <p:spPr>
          <a:xfrm>
            <a:off x="762000" y="4290864"/>
            <a:ext cx="792099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0269A3"/>
                </a:solidFill>
                <a:latin typeface="Artific Med" pitchFamily="50" charset="0"/>
                <a:ea typeface="Artific Med" pitchFamily="50" charset="0"/>
                <a:cs typeface="Artific" pitchFamily="34" charset="-120"/>
              </a:rPr>
              <a:t>How the reminders work</a:t>
            </a:r>
            <a:endParaRPr lang="en-US" sz="2100" dirty="0"/>
          </a:p>
        </p:txBody>
      </p:sp>
      <p:sp>
        <p:nvSpPr>
          <p:cNvPr id="9" name="Shape 7"/>
          <p:cNvSpPr/>
          <p:nvPr/>
        </p:nvSpPr>
        <p:spPr>
          <a:xfrm>
            <a:off x="762000" y="4850904"/>
            <a:ext cx="7200900" cy="9525"/>
          </a:xfrm>
          <a:prstGeom prst="rect">
            <a:avLst/>
          </a:prstGeom>
          <a:solidFill>
            <a:srgbClr val="DCE4EA"/>
          </a:solidFill>
          <a:ln/>
        </p:spPr>
        <p:txBody>
          <a:bodyPr/>
          <a:lstStyle/>
          <a:p>
            <a:endParaRPr lang="en-US"/>
          </a:p>
        </p:txBody>
      </p:sp>
      <p:sp>
        <p:nvSpPr>
          <p:cNvPr id="10" name="Shape 8"/>
          <p:cNvSpPr/>
          <p:nvPr/>
        </p:nvSpPr>
        <p:spPr>
          <a:xfrm>
            <a:off x="762000" y="5304234"/>
            <a:ext cx="1047750" cy="685800"/>
          </a:xfrm>
          <a:prstGeom prst="roundRect">
            <a:avLst>
              <a:gd name="adj" fmla="val 50000"/>
            </a:avLst>
          </a:prstGeom>
          <a:solidFill>
            <a:srgbClr val="0269A3"/>
          </a:solidFill>
          <a:ln/>
        </p:spPr>
        <p:txBody>
          <a:bodyPr/>
          <a:lstStyle/>
          <a:p>
            <a:endParaRPr lang="en-US"/>
          </a:p>
        </p:txBody>
      </p:sp>
      <p:sp>
        <p:nvSpPr>
          <p:cNvPr id="11" name="Text 9"/>
          <p:cNvSpPr/>
          <p:nvPr/>
        </p:nvSpPr>
        <p:spPr>
          <a:xfrm>
            <a:off x="723900" y="5304234"/>
            <a:ext cx="1123950" cy="723900"/>
          </a:xfrm>
          <a:prstGeom prst="rect">
            <a:avLst/>
          </a:prstGeom>
          <a:noFill/>
          <a:ln/>
        </p:spPr>
        <p:txBody>
          <a:bodyPr wrap="square" lIns="25400" tIns="25400" rIns="25400" bIns="25400" rtlCol="0" anchor="ctr">
            <a:normAutofit/>
          </a:bodyPr>
          <a:lstStyle/>
          <a:p>
            <a:pPr marL="0" indent="0" algn="ctr">
              <a:lnSpc>
                <a:spcPct val="120889"/>
              </a:lnSpc>
              <a:buNone/>
            </a:pPr>
            <a:r>
              <a:rPr lang="en-US" sz="2550" dirty="0">
                <a:solidFill>
                  <a:srgbClr val="FFFFFF"/>
                </a:solidFill>
                <a:latin typeface="Artific Med" pitchFamily="50" charset="0"/>
                <a:ea typeface="Artific Med" pitchFamily="50" charset="0"/>
                <a:cs typeface="Artific" pitchFamily="34" charset="-120"/>
              </a:rPr>
              <a:t>30</a:t>
            </a:r>
            <a:endParaRPr lang="en-US" sz="2550" dirty="0"/>
          </a:p>
        </p:txBody>
      </p:sp>
      <p:sp>
        <p:nvSpPr>
          <p:cNvPr id="12" name="Text 10"/>
          <p:cNvSpPr/>
          <p:nvPr/>
        </p:nvSpPr>
        <p:spPr>
          <a:xfrm>
            <a:off x="2057400" y="5136654"/>
            <a:ext cx="1100584" cy="352425"/>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025" dirty="0">
                <a:solidFill>
                  <a:srgbClr val="16222C"/>
                </a:solidFill>
                <a:latin typeface="Artific Med" pitchFamily="50" charset="0"/>
                <a:ea typeface="Artific Med" pitchFamily="50" charset="0"/>
                <a:cs typeface="Artific" pitchFamily="34" charset="-120"/>
              </a:rPr>
              <a:t>Days out</a:t>
            </a:r>
            <a:endParaRPr lang="en-US" sz="2025" dirty="0"/>
          </a:p>
        </p:txBody>
      </p:sp>
      <p:sp>
        <p:nvSpPr>
          <p:cNvPr id="13" name="Text 11"/>
          <p:cNvSpPr/>
          <p:nvPr/>
        </p:nvSpPr>
        <p:spPr>
          <a:xfrm>
            <a:off x="2057400" y="5538490"/>
            <a:ext cx="6082665" cy="704850"/>
          </a:xfrm>
          <a:prstGeom prst="rect">
            <a:avLst/>
          </a:prstGeom>
          <a:noFill/>
          <a:ln/>
        </p:spPr>
        <p:txBody>
          <a:bodyPr wrap="square" lIns="25400" tIns="25400" rIns="25400" bIns="25400" rtlCol="0" anchor="t">
            <a:normAutofit/>
          </a:bodyPr>
          <a:lstStyle/>
          <a:p>
            <a:pPr marL="0" indent="0" algn="l">
              <a:lnSpc>
                <a:spcPct val="102941"/>
              </a:lnSpc>
              <a:buNone/>
            </a:pPr>
            <a:r>
              <a:rPr lang="en-US" sz="1875" dirty="0">
                <a:solidFill>
                  <a:srgbClr val="2E4B61"/>
                </a:solidFill>
                <a:latin typeface="Artific Med" pitchFamily="50" charset="0"/>
                <a:ea typeface="Artific Med" pitchFamily="50" charset="0"/>
                <a:cs typeface="Artific" pitchFamily="34" charset="-120"/>
              </a:rPr>
              <a:t>Tenant admins get a first notification 30 days before the certificate expires.</a:t>
            </a:r>
            <a:endParaRPr lang="en-US" sz="1875" dirty="0"/>
          </a:p>
        </p:txBody>
      </p:sp>
      <p:sp>
        <p:nvSpPr>
          <p:cNvPr id="14" name="Shape 12"/>
          <p:cNvSpPr/>
          <p:nvPr/>
        </p:nvSpPr>
        <p:spPr>
          <a:xfrm>
            <a:off x="762000" y="6433840"/>
            <a:ext cx="7200900" cy="9525"/>
          </a:xfrm>
          <a:prstGeom prst="rect">
            <a:avLst/>
          </a:prstGeom>
          <a:solidFill>
            <a:srgbClr val="DCE4EA"/>
          </a:solidFill>
          <a:ln/>
        </p:spPr>
        <p:txBody>
          <a:bodyPr/>
          <a:lstStyle/>
          <a:p>
            <a:endParaRPr lang="en-US"/>
          </a:p>
        </p:txBody>
      </p:sp>
      <p:sp>
        <p:nvSpPr>
          <p:cNvPr id="15" name="Shape 13"/>
          <p:cNvSpPr/>
          <p:nvPr/>
        </p:nvSpPr>
        <p:spPr>
          <a:xfrm>
            <a:off x="762000" y="6887170"/>
            <a:ext cx="1047750" cy="685800"/>
          </a:xfrm>
          <a:prstGeom prst="roundRect">
            <a:avLst>
              <a:gd name="adj" fmla="val 50000"/>
            </a:avLst>
          </a:prstGeom>
          <a:solidFill>
            <a:srgbClr val="0269A3"/>
          </a:solidFill>
          <a:ln/>
        </p:spPr>
        <p:txBody>
          <a:bodyPr/>
          <a:lstStyle/>
          <a:p>
            <a:endParaRPr lang="en-US"/>
          </a:p>
        </p:txBody>
      </p:sp>
      <p:sp>
        <p:nvSpPr>
          <p:cNvPr id="16" name="Text 14"/>
          <p:cNvSpPr/>
          <p:nvPr/>
        </p:nvSpPr>
        <p:spPr>
          <a:xfrm>
            <a:off x="723900" y="6887170"/>
            <a:ext cx="1123950" cy="723900"/>
          </a:xfrm>
          <a:prstGeom prst="rect">
            <a:avLst/>
          </a:prstGeom>
          <a:noFill/>
          <a:ln/>
        </p:spPr>
        <p:txBody>
          <a:bodyPr wrap="square" lIns="25400" tIns="25400" rIns="25400" bIns="25400" rtlCol="0" anchor="ctr">
            <a:normAutofit/>
          </a:bodyPr>
          <a:lstStyle/>
          <a:p>
            <a:pPr marL="0" indent="0" algn="ctr">
              <a:lnSpc>
                <a:spcPct val="120889"/>
              </a:lnSpc>
              <a:buNone/>
            </a:pPr>
            <a:r>
              <a:rPr lang="en-US" sz="2550" dirty="0">
                <a:solidFill>
                  <a:srgbClr val="FFFFFF"/>
                </a:solidFill>
                <a:latin typeface="Artific Med" pitchFamily="50" charset="0"/>
                <a:ea typeface="Artific Med" pitchFamily="50" charset="0"/>
                <a:cs typeface="Artific" pitchFamily="34" charset="-120"/>
              </a:rPr>
              <a:t>7</a:t>
            </a:r>
            <a:endParaRPr lang="en-US" sz="2550" dirty="0"/>
          </a:p>
        </p:txBody>
      </p:sp>
      <p:sp>
        <p:nvSpPr>
          <p:cNvPr id="17" name="Text 15"/>
          <p:cNvSpPr/>
          <p:nvPr/>
        </p:nvSpPr>
        <p:spPr>
          <a:xfrm>
            <a:off x="2057400" y="6719590"/>
            <a:ext cx="1100584" cy="352425"/>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025" dirty="0">
                <a:solidFill>
                  <a:srgbClr val="16222C"/>
                </a:solidFill>
                <a:latin typeface="Artific Med" pitchFamily="50" charset="0"/>
                <a:ea typeface="Artific Med" pitchFamily="50" charset="0"/>
                <a:cs typeface="Artific" pitchFamily="34" charset="-120"/>
              </a:rPr>
              <a:t>Days out</a:t>
            </a:r>
            <a:endParaRPr lang="en-US" sz="2025" dirty="0"/>
          </a:p>
        </p:txBody>
      </p:sp>
      <p:sp>
        <p:nvSpPr>
          <p:cNvPr id="18" name="Text 16"/>
          <p:cNvSpPr/>
          <p:nvPr/>
        </p:nvSpPr>
        <p:spPr>
          <a:xfrm>
            <a:off x="2057400" y="7121426"/>
            <a:ext cx="6082665" cy="704850"/>
          </a:xfrm>
          <a:prstGeom prst="rect">
            <a:avLst/>
          </a:prstGeom>
          <a:noFill/>
          <a:ln/>
        </p:spPr>
        <p:txBody>
          <a:bodyPr wrap="square" lIns="25400" tIns="25400" rIns="25400" bIns="25400" rtlCol="0" anchor="t">
            <a:normAutofit/>
          </a:bodyPr>
          <a:lstStyle/>
          <a:p>
            <a:pPr marL="0" indent="0" algn="l">
              <a:lnSpc>
                <a:spcPct val="102941"/>
              </a:lnSpc>
              <a:buNone/>
            </a:pPr>
            <a:r>
              <a:rPr lang="en-US" sz="1875" dirty="0">
                <a:solidFill>
                  <a:srgbClr val="2E4B61"/>
                </a:solidFill>
                <a:latin typeface="Artific Med" pitchFamily="50" charset="0"/>
                <a:ea typeface="Artific Med" pitchFamily="50" charset="0"/>
                <a:cs typeface="Artific" pitchFamily="34" charset="-120"/>
              </a:rPr>
              <a:t>A second reminder lands seven days out for anything still outstanding.</a:t>
            </a:r>
            <a:endParaRPr lang="en-US" sz="1875" dirty="0"/>
          </a:p>
        </p:txBody>
      </p:sp>
      <p:sp>
        <p:nvSpPr>
          <p:cNvPr id="19" name="Shape 17"/>
          <p:cNvSpPr/>
          <p:nvPr/>
        </p:nvSpPr>
        <p:spPr>
          <a:xfrm>
            <a:off x="762000" y="9599712"/>
            <a:ext cx="7200900" cy="9525"/>
          </a:xfrm>
          <a:prstGeom prst="rect">
            <a:avLst/>
          </a:prstGeom>
          <a:solidFill>
            <a:srgbClr val="DCE4EA"/>
          </a:solidFill>
          <a:ln/>
        </p:spPr>
        <p:txBody>
          <a:bodyPr/>
          <a:lstStyle/>
          <a:p>
            <a:endParaRPr lang="en-US"/>
          </a:p>
        </p:txBody>
      </p:sp>
      <p:sp>
        <p:nvSpPr>
          <p:cNvPr id="20" name="Shape 18"/>
          <p:cNvSpPr/>
          <p:nvPr/>
        </p:nvSpPr>
        <p:spPr>
          <a:xfrm>
            <a:off x="762000" y="8016776"/>
            <a:ext cx="7200900" cy="9525"/>
          </a:xfrm>
          <a:prstGeom prst="rect">
            <a:avLst/>
          </a:prstGeom>
          <a:solidFill>
            <a:srgbClr val="DCE4EA"/>
          </a:solidFill>
          <a:ln/>
        </p:spPr>
        <p:txBody>
          <a:bodyPr/>
          <a:lstStyle/>
          <a:p>
            <a:endParaRPr lang="en-US"/>
          </a:p>
        </p:txBody>
      </p:sp>
      <p:sp>
        <p:nvSpPr>
          <p:cNvPr id="21" name="Shape 19"/>
          <p:cNvSpPr/>
          <p:nvPr/>
        </p:nvSpPr>
        <p:spPr>
          <a:xfrm>
            <a:off x="1181100" y="8369201"/>
            <a:ext cx="209550" cy="209550"/>
          </a:xfrm>
          <a:prstGeom prst="ellipse">
            <a:avLst/>
          </a:prstGeom>
          <a:solidFill>
            <a:srgbClr val="F98125"/>
          </a:solidFill>
          <a:ln/>
        </p:spPr>
        <p:txBody>
          <a:bodyPr/>
          <a:lstStyle/>
          <a:p>
            <a:endParaRPr lang="en-US"/>
          </a:p>
        </p:txBody>
      </p:sp>
      <p:sp>
        <p:nvSpPr>
          <p:cNvPr id="22" name="Text 20"/>
          <p:cNvSpPr/>
          <p:nvPr/>
        </p:nvSpPr>
        <p:spPr>
          <a:xfrm>
            <a:off x="1638300" y="8302526"/>
            <a:ext cx="2488406" cy="352425"/>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025" dirty="0">
                <a:solidFill>
                  <a:srgbClr val="16222C"/>
                </a:solidFill>
                <a:latin typeface="Artific Med" pitchFamily="50" charset="0"/>
                <a:ea typeface="Artific Med" pitchFamily="50" charset="0"/>
                <a:cs typeface="Artific" pitchFamily="34" charset="-120"/>
              </a:rPr>
              <a:t>Self-service upload</a:t>
            </a:r>
            <a:endParaRPr lang="en-US" sz="2025" dirty="0"/>
          </a:p>
        </p:txBody>
      </p:sp>
      <p:sp>
        <p:nvSpPr>
          <p:cNvPr id="23" name="Text 21"/>
          <p:cNvSpPr/>
          <p:nvPr/>
        </p:nvSpPr>
        <p:spPr>
          <a:xfrm>
            <a:off x="1638300" y="8704362"/>
            <a:ext cx="6514338" cy="704850"/>
          </a:xfrm>
          <a:prstGeom prst="rect">
            <a:avLst/>
          </a:prstGeom>
          <a:noFill/>
          <a:ln/>
        </p:spPr>
        <p:txBody>
          <a:bodyPr wrap="square" lIns="25400" tIns="25400" rIns="25400" bIns="25400" rtlCol="0" anchor="t">
            <a:normAutofit/>
          </a:bodyPr>
          <a:lstStyle/>
          <a:p>
            <a:pPr marL="0" indent="0" algn="l">
              <a:lnSpc>
                <a:spcPct val="102941"/>
              </a:lnSpc>
              <a:buNone/>
            </a:pPr>
            <a:r>
              <a:rPr lang="en-US" sz="1875" dirty="0">
                <a:solidFill>
                  <a:srgbClr val="2E4B61"/>
                </a:solidFill>
                <a:latin typeface="Artific Med" pitchFamily="50" charset="0"/>
                <a:ea typeface="Artific Med" pitchFamily="50" charset="0"/>
                <a:cs typeface="Artific" pitchFamily="34" charset="-120"/>
              </a:rPr>
              <a:t>Tenant admins replace the signing certificate themselves in Configure Security — no ticket required.</a:t>
            </a:r>
            <a:endParaRPr lang="en-US" sz="1875" dirty="0"/>
          </a:p>
        </p:txBody>
      </p:sp>
      <p:sp>
        <p:nvSpPr>
          <p:cNvPr id="24" name="Shape 22"/>
          <p:cNvSpPr/>
          <p:nvPr/>
        </p:nvSpPr>
        <p:spPr>
          <a:xfrm>
            <a:off x="8496300" y="4290864"/>
            <a:ext cx="9029700" cy="4495651"/>
          </a:xfrm>
          <a:prstGeom prst="roundRect">
            <a:avLst>
              <a:gd name="adj" fmla="val 2966"/>
            </a:avLst>
          </a:prstGeom>
          <a:solidFill>
            <a:srgbClr val="FFFFFF"/>
          </a:solidFill>
          <a:ln w="9525">
            <a:solidFill>
              <a:srgbClr val="E4E9ED"/>
            </a:solidFill>
            <a:prstDash val="solid"/>
          </a:ln>
          <a:effectLst>
            <a:outerShdw blurRad="190500" dist="38100" dir="5400000" algn="bl" rotWithShape="0">
              <a:srgbClr val="2E4B61">
                <a:alpha val="12000"/>
              </a:srgbClr>
            </a:outerShdw>
          </a:effectLst>
        </p:spPr>
        <p:txBody>
          <a:bodyPr/>
          <a:lstStyle/>
          <a:p>
            <a:endParaRPr lang="en-US"/>
          </a:p>
        </p:txBody>
      </p:sp>
      <p:pic>
        <p:nvPicPr>
          <p:cNvPr id="25" name="Image 0" descr="preencoded.png"/>
          <p:cNvPicPr>
            <a:picLocks noChangeAspect="1"/>
          </p:cNvPicPr>
          <p:nvPr/>
        </p:nvPicPr>
        <p:blipFill>
          <a:blip r:embed="rId3"/>
          <a:stretch>
            <a:fillRect/>
          </a:stretch>
        </p:blipFill>
        <p:spPr>
          <a:xfrm>
            <a:off x="8696325" y="4490889"/>
            <a:ext cx="8629650" cy="4095601"/>
          </a:xfrm>
          <a:prstGeom prst="rect">
            <a:avLst/>
          </a:prstGeom>
        </p:spPr>
      </p:pic>
      <p:sp>
        <p:nvSpPr>
          <p:cNvPr id="26" name="Text 23"/>
          <p:cNvSpPr/>
          <p:nvPr/>
        </p:nvSpPr>
        <p:spPr>
          <a:xfrm>
            <a:off x="8496300" y="8938915"/>
            <a:ext cx="9932670" cy="333821"/>
          </a:xfrm>
          <a:prstGeom prst="rect">
            <a:avLst/>
          </a:prstGeom>
          <a:noFill/>
          <a:ln/>
        </p:spPr>
        <p:txBody>
          <a:bodyPr wrap="square" lIns="25400" tIns="25400" rIns="25400" bIns="25400" rtlCol="0" anchor="t">
            <a:normAutofit/>
          </a:bodyPr>
          <a:lstStyle/>
          <a:p>
            <a:pPr marL="0" indent="0" algn="l">
              <a:lnSpc>
                <a:spcPct val="100161"/>
              </a:lnSpc>
              <a:buNone/>
            </a:pPr>
            <a:r>
              <a:rPr lang="en-US" sz="1725" dirty="0">
                <a:solidFill>
                  <a:srgbClr val="5F8FB4"/>
                </a:solidFill>
                <a:latin typeface="Artific Med" pitchFamily="50" charset="0"/>
                <a:ea typeface="Artific Med" pitchFamily="50" charset="0"/>
                <a:cs typeface="Artific" pitchFamily="34" charset="-120"/>
              </a:rPr>
              <a:t>Configure Security — where tenant admins upload the SSO signing certificate.</a:t>
            </a:r>
            <a:endParaRPr lang="en-US" sz="1725" dirty="0"/>
          </a:p>
        </p:txBody>
      </p:sp>
      <p:sp>
        <p:nvSpPr>
          <p:cNvPr id="27" name="Text 24"/>
          <p:cNvSpPr/>
          <p:nvPr/>
        </p:nvSpPr>
        <p:spPr>
          <a:xfrm>
            <a:off x="762000" y="9570839"/>
            <a:ext cx="325785"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dirty="0">
                <a:solidFill>
                  <a:srgbClr val="5F8FB4"/>
                </a:solidFill>
                <a:latin typeface="Artific Med" pitchFamily="50" charset="0"/>
                <a:ea typeface="Artific Med" pitchFamily="50" charset="0"/>
                <a:cs typeface="Artific" pitchFamily="34" charset="-120"/>
              </a:rPr>
              <a:t>08</a:t>
            </a:r>
            <a:endParaRPr lang="en-US" sz="1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762000" y="533400"/>
            <a:ext cx="18440400" cy="373261"/>
          </a:xfrm>
          <a:prstGeom prst="rect">
            <a:avLst/>
          </a:prstGeom>
          <a:noFill/>
          <a:ln/>
        </p:spPr>
        <p:txBody>
          <a:bodyPr wrap="square" lIns="25400" tIns="25400" rIns="25400" bIns="25400" rtlCol="0" anchor="t">
            <a:normAutofit/>
          </a:bodyPr>
          <a:lstStyle/>
          <a:p>
            <a:pPr marL="0" indent="0" algn="l">
              <a:lnSpc>
                <a:spcPct val="121379"/>
              </a:lnSpc>
              <a:buNone/>
            </a:pPr>
            <a:r>
              <a:rPr lang="en-US" sz="1650" kern="0" spc="195" dirty="0">
                <a:solidFill>
                  <a:srgbClr val="5F8FB4"/>
                </a:solidFill>
                <a:latin typeface="Artific Med" pitchFamily="50" charset="0"/>
                <a:ea typeface="Artific Med" pitchFamily="50" charset="0"/>
                <a:cs typeface="Artific" pitchFamily="34" charset="-120"/>
              </a:rPr>
              <a:t>DATA INNOVATIONS</a:t>
            </a:r>
            <a:endParaRPr lang="en-US" sz="1650" dirty="0"/>
          </a:p>
        </p:txBody>
      </p:sp>
      <p:sp>
        <p:nvSpPr>
          <p:cNvPr id="3" name="Text 1"/>
          <p:cNvSpPr/>
          <p:nvPr/>
        </p:nvSpPr>
        <p:spPr>
          <a:xfrm>
            <a:off x="762000" y="1192411"/>
            <a:ext cx="17266920"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kern="0" spc="180" dirty="0">
                <a:solidFill>
                  <a:srgbClr val="0269A3"/>
                </a:solidFill>
                <a:latin typeface="Artific Med" pitchFamily="50" charset="0"/>
                <a:ea typeface="Artific Med" pitchFamily="50" charset="0"/>
                <a:cs typeface="Artific" pitchFamily="34" charset="-120"/>
              </a:rPr>
              <a:t>THE PAYOFF</a:t>
            </a:r>
            <a:endParaRPr lang="en-US" sz="1875" dirty="0"/>
          </a:p>
        </p:txBody>
      </p:sp>
      <p:sp>
        <p:nvSpPr>
          <p:cNvPr id="4" name="Text 2"/>
          <p:cNvSpPr/>
          <p:nvPr/>
        </p:nvSpPr>
        <p:spPr>
          <a:xfrm>
            <a:off x="762000" y="1687711"/>
            <a:ext cx="18440400" cy="683865"/>
          </a:xfrm>
          <a:prstGeom prst="rect">
            <a:avLst/>
          </a:prstGeom>
          <a:noFill/>
          <a:ln/>
        </p:spPr>
        <p:txBody>
          <a:bodyPr wrap="square" lIns="25400" tIns="25400" rIns="25400" bIns="25400" rtlCol="0" anchor="t">
            <a:normAutofit/>
          </a:bodyPr>
          <a:lstStyle/>
          <a:p>
            <a:pPr marL="0" indent="0" algn="l">
              <a:lnSpc>
                <a:spcPct val="80000"/>
              </a:lnSpc>
              <a:buNone/>
            </a:pPr>
            <a:r>
              <a:rPr lang="en-US" sz="4500" kern="0" spc="-60" dirty="0">
                <a:solidFill>
                  <a:srgbClr val="16222C"/>
                </a:solidFill>
                <a:latin typeface="Artific Med" pitchFamily="50" charset="0"/>
                <a:ea typeface="Artific Med" pitchFamily="50" charset="0"/>
                <a:cs typeface="Artific" pitchFamily="34" charset="-120"/>
              </a:rPr>
              <a:t>Why Your Lab Benefits from </a:t>
            </a:r>
            <a:r>
              <a:rPr lang="en-US" sz="4500" i="1" kern="0" spc="-60" dirty="0">
                <a:solidFill>
                  <a:srgbClr val="16222C"/>
                </a:solidFill>
                <a:latin typeface="Instrument Serif" pitchFamily="34" charset="0"/>
                <a:ea typeface="Instrument Serif" pitchFamily="34" charset="-122"/>
                <a:cs typeface="Instrument Serif" pitchFamily="34" charset="-120"/>
              </a:rPr>
              <a:t>Lab GPS</a:t>
            </a:r>
            <a:endParaRPr lang="en-US" sz="4500" dirty="0"/>
          </a:p>
        </p:txBody>
      </p:sp>
      <p:sp>
        <p:nvSpPr>
          <p:cNvPr id="5" name="Shape 3"/>
          <p:cNvSpPr/>
          <p:nvPr/>
        </p:nvSpPr>
        <p:spPr>
          <a:xfrm>
            <a:off x="762000" y="2714476"/>
            <a:ext cx="5384750" cy="2852738"/>
          </a:xfrm>
          <a:custGeom>
            <a:avLst/>
            <a:gdLst/>
            <a:ahLst/>
            <a:cxnLst/>
            <a:rect l="l" t="t" r="r" b="b"/>
            <a:pathLst>
              <a:path w="5384750" h="2852738">
                <a:moveTo>
                  <a:pt x="0" y="0"/>
                </a:moveTo>
                <a:lnTo>
                  <a:pt x="5270450" y="0"/>
                </a:lnTo>
                <a:arcTo wR="114300" hR="114300" stAng="16200000" swAng="5400000"/>
                <a:lnTo>
                  <a:pt x="5384750" y="2738438"/>
                </a:lnTo>
                <a:arcTo wR="114300" hR="114300" stAng="0" swAng="5400000"/>
                <a:lnTo>
                  <a:pt x="0" y="2852738"/>
                </a:lnTo>
                <a:lnTo>
                  <a:pt x="0" y="0"/>
                </a:lnTo>
                <a:close/>
              </a:path>
            </a:pathLst>
          </a:custGeom>
          <a:solidFill>
            <a:srgbClr val="FFFFFF"/>
          </a:solidFill>
          <a:ln/>
          <a:effectLst>
            <a:outerShdw blurRad="95250" dist="19050" dir="5400000" algn="bl" rotWithShape="0">
              <a:srgbClr val="2E4B61">
                <a:alpha val="6000"/>
              </a:srgbClr>
            </a:outerShdw>
          </a:effectLst>
        </p:spPr>
        <p:txBody>
          <a:bodyPr/>
          <a:lstStyle/>
          <a:p>
            <a:endParaRPr lang="en-US"/>
          </a:p>
        </p:txBody>
      </p:sp>
      <p:sp>
        <p:nvSpPr>
          <p:cNvPr id="6" name="Shape 4"/>
          <p:cNvSpPr/>
          <p:nvPr/>
        </p:nvSpPr>
        <p:spPr>
          <a:xfrm>
            <a:off x="762000" y="5557689"/>
            <a:ext cx="5384750" cy="9525"/>
          </a:xfrm>
          <a:prstGeom prst="rect">
            <a:avLst/>
          </a:prstGeom>
          <a:solidFill>
            <a:srgbClr val="E4E9ED"/>
          </a:solidFill>
          <a:ln/>
        </p:spPr>
        <p:txBody>
          <a:bodyPr/>
          <a:lstStyle/>
          <a:p>
            <a:endParaRPr lang="en-US"/>
          </a:p>
        </p:txBody>
      </p:sp>
      <p:sp>
        <p:nvSpPr>
          <p:cNvPr id="7" name="Shape 5"/>
          <p:cNvSpPr/>
          <p:nvPr/>
        </p:nvSpPr>
        <p:spPr>
          <a:xfrm>
            <a:off x="762000" y="2714476"/>
            <a:ext cx="5384750" cy="9525"/>
          </a:xfrm>
          <a:prstGeom prst="rect">
            <a:avLst/>
          </a:prstGeom>
          <a:solidFill>
            <a:srgbClr val="E4E9ED"/>
          </a:solidFill>
          <a:ln/>
        </p:spPr>
        <p:txBody>
          <a:bodyPr/>
          <a:lstStyle/>
          <a:p>
            <a:endParaRPr lang="en-US"/>
          </a:p>
        </p:txBody>
      </p:sp>
      <p:sp>
        <p:nvSpPr>
          <p:cNvPr id="8" name="Shape 6"/>
          <p:cNvSpPr/>
          <p:nvPr/>
        </p:nvSpPr>
        <p:spPr>
          <a:xfrm>
            <a:off x="762000" y="2714476"/>
            <a:ext cx="104775" cy="2852738"/>
          </a:xfrm>
          <a:prstGeom prst="rect">
            <a:avLst/>
          </a:prstGeom>
          <a:solidFill>
            <a:srgbClr val="0269A3"/>
          </a:solidFill>
          <a:ln/>
        </p:spPr>
        <p:txBody>
          <a:bodyPr/>
          <a:lstStyle/>
          <a:p>
            <a:endParaRPr lang="en-US"/>
          </a:p>
        </p:txBody>
      </p:sp>
      <p:sp>
        <p:nvSpPr>
          <p:cNvPr id="9" name="Shape 7"/>
          <p:cNvSpPr/>
          <p:nvPr/>
        </p:nvSpPr>
        <p:spPr>
          <a:xfrm>
            <a:off x="6137225" y="2714476"/>
            <a:ext cx="9525" cy="2852738"/>
          </a:xfrm>
          <a:prstGeom prst="rect">
            <a:avLst/>
          </a:prstGeom>
          <a:solidFill>
            <a:srgbClr val="E4E9ED"/>
          </a:solidFill>
          <a:ln/>
        </p:spPr>
        <p:txBody>
          <a:bodyPr/>
          <a:lstStyle/>
          <a:p>
            <a:endParaRPr lang="en-US"/>
          </a:p>
        </p:txBody>
      </p:sp>
      <p:sp>
        <p:nvSpPr>
          <p:cNvPr id="10" name="Shape 8"/>
          <p:cNvSpPr/>
          <p:nvPr/>
        </p:nvSpPr>
        <p:spPr>
          <a:xfrm>
            <a:off x="1171575" y="2990701"/>
            <a:ext cx="838200" cy="838200"/>
          </a:xfrm>
          <a:prstGeom prst="ellipse">
            <a:avLst/>
          </a:prstGeom>
          <a:solidFill>
            <a:srgbClr val="E9F3FB"/>
          </a:solidFill>
          <a:ln/>
        </p:spPr>
        <p:txBody>
          <a:bodyPr/>
          <a:lstStyle/>
          <a:p>
            <a:endParaRPr lang="en-US"/>
          </a:p>
        </p:txBody>
      </p:sp>
      <p:pic>
        <p:nvPicPr>
          <p:cNvPr id="11" name="Image 0" descr="preencoded.png"/>
          <p:cNvPicPr>
            <a:picLocks noChangeAspect="1"/>
          </p:cNvPicPr>
          <p:nvPr/>
        </p:nvPicPr>
        <p:blipFill>
          <a:blip r:embed="rId3"/>
          <a:srcRect/>
          <a:stretch/>
        </p:blipFill>
        <p:spPr>
          <a:xfrm>
            <a:off x="1381125" y="3200251"/>
            <a:ext cx="419100" cy="419100"/>
          </a:xfrm>
          <a:prstGeom prst="rect">
            <a:avLst/>
          </a:prstGeom>
        </p:spPr>
      </p:pic>
      <p:sp>
        <p:nvSpPr>
          <p:cNvPr id="12" name="Text 9"/>
          <p:cNvSpPr/>
          <p:nvPr/>
        </p:nvSpPr>
        <p:spPr>
          <a:xfrm>
            <a:off x="2200275" y="3181201"/>
            <a:ext cx="2169914"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More lab uptime</a:t>
            </a:r>
            <a:endParaRPr lang="en-US" sz="2250" dirty="0"/>
          </a:p>
        </p:txBody>
      </p:sp>
      <p:sp>
        <p:nvSpPr>
          <p:cNvPr id="13" name="Text 10"/>
          <p:cNvSpPr/>
          <p:nvPr/>
        </p:nvSpPr>
        <p:spPr>
          <a:xfrm>
            <a:off x="1171575" y="4019401"/>
            <a:ext cx="4800676" cy="1038225"/>
          </a:xfrm>
          <a:prstGeom prst="rect">
            <a:avLst/>
          </a:prstGeom>
          <a:noFill/>
          <a:ln/>
        </p:spPr>
        <p:txBody>
          <a:bodyPr wrap="square" lIns="25400" tIns="25400" rIns="25400" bIns="25400" rtlCol="0" anchor="t">
            <a:normAutofit/>
          </a:bodyPr>
          <a:lstStyle/>
          <a:p>
            <a:pPr marL="0" indent="0" algn="l">
              <a:lnSpc>
                <a:spcPct val="102941"/>
              </a:lnSpc>
              <a:buNone/>
            </a:pPr>
            <a:r>
              <a:rPr lang="en-US" sz="1875" dirty="0">
                <a:solidFill>
                  <a:srgbClr val="2E4B61"/>
                </a:solidFill>
                <a:latin typeface="Artific Med" pitchFamily="50" charset="0"/>
                <a:ea typeface="Artific Med" pitchFamily="50" charset="0"/>
                <a:cs typeface="Artific" pitchFamily="34" charset="-120"/>
              </a:rPr>
              <a:t>Spot and resolve connectivity issues faster to keep results flowing and protect turnaround time.</a:t>
            </a:r>
            <a:endParaRPr lang="en-US" sz="1875" dirty="0"/>
          </a:p>
        </p:txBody>
      </p:sp>
      <p:sp>
        <p:nvSpPr>
          <p:cNvPr id="14" name="Shape 11"/>
          <p:cNvSpPr/>
          <p:nvPr/>
        </p:nvSpPr>
        <p:spPr>
          <a:xfrm>
            <a:off x="6451550" y="2714476"/>
            <a:ext cx="5384750" cy="2852738"/>
          </a:xfrm>
          <a:custGeom>
            <a:avLst/>
            <a:gdLst/>
            <a:ahLst/>
            <a:cxnLst/>
            <a:rect l="l" t="t" r="r" b="b"/>
            <a:pathLst>
              <a:path w="5384750" h="2852738">
                <a:moveTo>
                  <a:pt x="0" y="0"/>
                </a:moveTo>
                <a:lnTo>
                  <a:pt x="5270450" y="0"/>
                </a:lnTo>
                <a:arcTo wR="114300" hR="114300" stAng="16200000" swAng="5400000"/>
                <a:lnTo>
                  <a:pt x="5384750" y="2738438"/>
                </a:lnTo>
                <a:arcTo wR="114300" hR="114300" stAng="0" swAng="5400000"/>
                <a:lnTo>
                  <a:pt x="0" y="2852738"/>
                </a:lnTo>
                <a:lnTo>
                  <a:pt x="0" y="0"/>
                </a:lnTo>
                <a:close/>
              </a:path>
            </a:pathLst>
          </a:custGeom>
          <a:solidFill>
            <a:srgbClr val="FFFFFF"/>
          </a:solidFill>
          <a:ln/>
          <a:effectLst>
            <a:outerShdw blurRad="95250" dist="19050" dir="5400000" algn="bl" rotWithShape="0">
              <a:srgbClr val="2E4B61">
                <a:alpha val="6000"/>
              </a:srgbClr>
            </a:outerShdw>
          </a:effectLst>
        </p:spPr>
        <p:txBody>
          <a:bodyPr/>
          <a:lstStyle/>
          <a:p>
            <a:endParaRPr lang="en-US"/>
          </a:p>
        </p:txBody>
      </p:sp>
      <p:sp>
        <p:nvSpPr>
          <p:cNvPr id="15" name="Shape 12"/>
          <p:cNvSpPr/>
          <p:nvPr/>
        </p:nvSpPr>
        <p:spPr>
          <a:xfrm>
            <a:off x="6451550" y="5557689"/>
            <a:ext cx="5384750" cy="9525"/>
          </a:xfrm>
          <a:prstGeom prst="rect">
            <a:avLst/>
          </a:prstGeom>
          <a:solidFill>
            <a:srgbClr val="E4E9ED"/>
          </a:solidFill>
          <a:ln/>
        </p:spPr>
        <p:txBody>
          <a:bodyPr/>
          <a:lstStyle/>
          <a:p>
            <a:endParaRPr lang="en-US"/>
          </a:p>
        </p:txBody>
      </p:sp>
      <p:sp>
        <p:nvSpPr>
          <p:cNvPr id="16" name="Shape 13"/>
          <p:cNvSpPr/>
          <p:nvPr/>
        </p:nvSpPr>
        <p:spPr>
          <a:xfrm>
            <a:off x="6451550" y="2714476"/>
            <a:ext cx="5384750" cy="9525"/>
          </a:xfrm>
          <a:prstGeom prst="rect">
            <a:avLst/>
          </a:prstGeom>
          <a:solidFill>
            <a:srgbClr val="E4E9ED"/>
          </a:solidFill>
          <a:ln/>
        </p:spPr>
        <p:txBody>
          <a:bodyPr/>
          <a:lstStyle/>
          <a:p>
            <a:endParaRPr lang="en-US"/>
          </a:p>
        </p:txBody>
      </p:sp>
      <p:sp>
        <p:nvSpPr>
          <p:cNvPr id="17" name="Shape 14"/>
          <p:cNvSpPr/>
          <p:nvPr/>
        </p:nvSpPr>
        <p:spPr>
          <a:xfrm>
            <a:off x="6451550" y="2714476"/>
            <a:ext cx="104775" cy="2852738"/>
          </a:xfrm>
          <a:prstGeom prst="rect">
            <a:avLst/>
          </a:prstGeom>
          <a:solidFill>
            <a:srgbClr val="0269A3"/>
          </a:solidFill>
          <a:ln/>
        </p:spPr>
        <p:txBody>
          <a:bodyPr/>
          <a:lstStyle/>
          <a:p>
            <a:endParaRPr lang="en-US"/>
          </a:p>
        </p:txBody>
      </p:sp>
      <p:sp>
        <p:nvSpPr>
          <p:cNvPr id="18" name="Shape 15"/>
          <p:cNvSpPr/>
          <p:nvPr/>
        </p:nvSpPr>
        <p:spPr>
          <a:xfrm>
            <a:off x="11826776" y="2714476"/>
            <a:ext cx="9525" cy="2852738"/>
          </a:xfrm>
          <a:prstGeom prst="rect">
            <a:avLst/>
          </a:prstGeom>
          <a:solidFill>
            <a:srgbClr val="E4E9ED"/>
          </a:solidFill>
          <a:ln/>
        </p:spPr>
        <p:txBody>
          <a:bodyPr/>
          <a:lstStyle/>
          <a:p>
            <a:endParaRPr lang="en-US"/>
          </a:p>
        </p:txBody>
      </p:sp>
      <p:sp>
        <p:nvSpPr>
          <p:cNvPr id="19" name="Shape 16"/>
          <p:cNvSpPr/>
          <p:nvPr/>
        </p:nvSpPr>
        <p:spPr>
          <a:xfrm>
            <a:off x="6861125" y="2990701"/>
            <a:ext cx="838200" cy="838200"/>
          </a:xfrm>
          <a:prstGeom prst="ellipse">
            <a:avLst/>
          </a:prstGeom>
          <a:solidFill>
            <a:srgbClr val="E9F3FB"/>
          </a:solidFill>
          <a:ln/>
        </p:spPr>
        <p:txBody>
          <a:bodyPr/>
          <a:lstStyle/>
          <a:p>
            <a:endParaRPr lang="en-US"/>
          </a:p>
        </p:txBody>
      </p:sp>
      <p:pic>
        <p:nvPicPr>
          <p:cNvPr id="20" name="Image 1" descr="preencoded.png"/>
          <p:cNvPicPr>
            <a:picLocks noChangeAspect="1"/>
          </p:cNvPicPr>
          <p:nvPr/>
        </p:nvPicPr>
        <p:blipFill>
          <a:blip r:embed="rId4"/>
          <a:srcRect/>
          <a:stretch/>
        </p:blipFill>
        <p:spPr>
          <a:xfrm>
            <a:off x="7070675" y="3200251"/>
            <a:ext cx="419100" cy="419100"/>
          </a:xfrm>
          <a:prstGeom prst="rect">
            <a:avLst/>
          </a:prstGeom>
        </p:spPr>
      </p:pic>
      <p:sp>
        <p:nvSpPr>
          <p:cNvPr id="21" name="Text 17"/>
          <p:cNvSpPr/>
          <p:nvPr/>
        </p:nvSpPr>
        <p:spPr>
          <a:xfrm>
            <a:off x="7889825" y="3181201"/>
            <a:ext cx="2657180"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Less IT &amp; LIS burden</a:t>
            </a:r>
            <a:endParaRPr lang="en-US" sz="2250" dirty="0"/>
          </a:p>
        </p:txBody>
      </p:sp>
      <p:sp>
        <p:nvSpPr>
          <p:cNvPr id="22" name="Text 18"/>
          <p:cNvSpPr/>
          <p:nvPr/>
        </p:nvSpPr>
        <p:spPr>
          <a:xfrm>
            <a:off x="6861125" y="4019401"/>
            <a:ext cx="4800676" cy="1038225"/>
          </a:xfrm>
          <a:prstGeom prst="rect">
            <a:avLst/>
          </a:prstGeom>
          <a:noFill/>
          <a:ln/>
        </p:spPr>
        <p:txBody>
          <a:bodyPr wrap="square" lIns="25400" tIns="25400" rIns="25400" bIns="25400" rtlCol="0" anchor="t">
            <a:normAutofit/>
          </a:bodyPr>
          <a:lstStyle/>
          <a:p>
            <a:pPr marL="0" indent="0" algn="l">
              <a:lnSpc>
                <a:spcPct val="102941"/>
              </a:lnSpc>
              <a:buNone/>
            </a:pPr>
            <a:r>
              <a:rPr lang="en-US" sz="1875" dirty="0">
                <a:solidFill>
                  <a:srgbClr val="2E4B61"/>
                </a:solidFill>
                <a:latin typeface="Artific Med" pitchFamily="50" charset="0"/>
                <a:ea typeface="Artific Med" pitchFamily="50" charset="0"/>
                <a:cs typeface="Artific" pitchFamily="34" charset="-120"/>
              </a:rPr>
              <a:t>Empower laboratorians to handle basic troubleshooting — offloading routine work from IT.</a:t>
            </a:r>
            <a:endParaRPr lang="en-US" sz="1875" dirty="0"/>
          </a:p>
        </p:txBody>
      </p:sp>
      <p:sp>
        <p:nvSpPr>
          <p:cNvPr id="23" name="Shape 19"/>
          <p:cNvSpPr/>
          <p:nvPr/>
        </p:nvSpPr>
        <p:spPr>
          <a:xfrm>
            <a:off x="12141101" y="2714476"/>
            <a:ext cx="5384750" cy="2852738"/>
          </a:xfrm>
          <a:custGeom>
            <a:avLst/>
            <a:gdLst/>
            <a:ahLst/>
            <a:cxnLst/>
            <a:rect l="l" t="t" r="r" b="b"/>
            <a:pathLst>
              <a:path w="5384750" h="2852738">
                <a:moveTo>
                  <a:pt x="0" y="0"/>
                </a:moveTo>
                <a:lnTo>
                  <a:pt x="5270450" y="0"/>
                </a:lnTo>
                <a:arcTo wR="114300" hR="114300" stAng="16200000" swAng="5400000"/>
                <a:lnTo>
                  <a:pt x="5384750" y="2738438"/>
                </a:lnTo>
                <a:arcTo wR="114300" hR="114300" stAng="0" swAng="5400000"/>
                <a:lnTo>
                  <a:pt x="0" y="2852738"/>
                </a:lnTo>
                <a:lnTo>
                  <a:pt x="0" y="0"/>
                </a:lnTo>
                <a:close/>
              </a:path>
            </a:pathLst>
          </a:custGeom>
          <a:solidFill>
            <a:srgbClr val="FFFFFF"/>
          </a:solidFill>
          <a:ln/>
          <a:effectLst>
            <a:outerShdw blurRad="95250" dist="19050" dir="5400000" algn="bl" rotWithShape="0">
              <a:srgbClr val="2E4B61">
                <a:alpha val="6000"/>
              </a:srgbClr>
            </a:outerShdw>
          </a:effectLst>
        </p:spPr>
        <p:txBody>
          <a:bodyPr/>
          <a:lstStyle/>
          <a:p>
            <a:endParaRPr lang="en-US"/>
          </a:p>
        </p:txBody>
      </p:sp>
      <p:sp>
        <p:nvSpPr>
          <p:cNvPr id="24" name="Shape 20"/>
          <p:cNvSpPr/>
          <p:nvPr/>
        </p:nvSpPr>
        <p:spPr>
          <a:xfrm>
            <a:off x="12141101" y="5557689"/>
            <a:ext cx="5384750" cy="9525"/>
          </a:xfrm>
          <a:prstGeom prst="rect">
            <a:avLst/>
          </a:prstGeom>
          <a:solidFill>
            <a:srgbClr val="E4E9ED"/>
          </a:solidFill>
          <a:ln/>
        </p:spPr>
        <p:txBody>
          <a:bodyPr/>
          <a:lstStyle/>
          <a:p>
            <a:endParaRPr lang="en-US"/>
          </a:p>
        </p:txBody>
      </p:sp>
      <p:sp>
        <p:nvSpPr>
          <p:cNvPr id="25" name="Shape 21"/>
          <p:cNvSpPr/>
          <p:nvPr/>
        </p:nvSpPr>
        <p:spPr>
          <a:xfrm>
            <a:off x="12141101" y="2714476"/>
            <a:ext cx="5384750" cy="9525"/>
          </a:xfrm>
          <a:prstGeom prst="rect">
            <a:avLst/>
          </a:prstGeom>
          <a:solidFill>
            <a:srgbClr val="E4E9ED"/>
          </a:solidFill>
          <a:ln/>
        </p:spPr>
        <p:txBody>
          <a:bodyPr/>
          <a:lstStyle/>
          <a:p>
            <a:endParaRPr lang="en-US"/>
          </a:p>
        </p:txBody>
      </p:sp>
      <p:sp>
        <p:nvSpPr>
          <p:cNvPr id="26" name="Shape 22"/>
          <p:cNvSpPr/>
          <p:nvPr/>
        </p:nvSpPr>
        <p:spPr>
          <a:xfrm>
            <a:off x="12141101" y="2714476"/>
            <a:ext cx="104775" cy="2852738"/>
          </a:xfrm>
          <a:prstGeom prst="rect">
            <a:avLst/>
          </a:prstGeom>
          <a:solidFill>
            <a:srgbClr val="0269A3"/>
          </a:solidFill>
          <a:ln/>
        </p:spPr>
        <p:txBody>
          <a:bodyPr/>
          <a:lstStyle/>
          <a:p>
            <a:endParaRPr lang="en-US"/>
          </a:p>
        </p:txBody>
      </p:sp>
      <p:sp>
        <p:nvSpPr>
          <p:cNvPr id="27" name="Shape 23"/>
          <p:cNvSpPr/>
          <p:nvPr/>
        </p:nvSpPr>
        <p:spPr>
          <a:xfrm>
            <a:off x="17516326" y="2714476"/>
            <a:ext cx="9525" cy="2852738"/>
          </a:xfrm>
          <a:prstGeom prst="rect">
            <a:avLst/>
          </a:prstGeom>
          <a:solidFill>
            <a:srgbClr val="E4E9ED"/>
          </a:solidFill>
          <a:ln/>
        </p:spPr>
        <p:txBody>
          <a:bodyPr/>
          <a:lstStyle/>
          <a:p>
            <a:endParaRPr lang="en-US"/>
          </a:p>
        </p:txBody>
      </p:sp>
      <p:sp>
        <p:nvSpPr>
          <p:cNvPr id="28" name="Shape 24"/>
          <p:cNvSpPr/>
          <p:nvPr/>
        </p:nvSpPr>
        <p:spPr>
          <a:xfrm>
            <a:off x="12550676" y="2990701"/>
            <a:ext cx="838200" cy="838200"/>
          </a:xfrm>
          <a:prstGeom prst="ellipse">
            <a:avLst/>
          </a:prstGeom>
          <a:solidFill>
            <a:srgbClr val="E9F3FB"/>
          </a:solidFill>
          <a:ln/>
        </p:spPr>
        <p:txBody>
          <a:bodyPr/>
          <a:lstStyle/>
          <a:p>
            <a:endParaRPr lang="en-US"/>
          </a:p>
        </p:txBody>
      </p:sp>
      <p:pic>
        <p:nvPicPr>
          <p:cNvPr id="29" name="Image 2" descr="preencoded.png"/>
          <p:cNvPicPr>
            <a:picLocks noChangeAspect="1"/>
          </p:cNvPicPr>
          <p:nvPr/>
        </p:nvPicPr>
        <p:blipFill>
          <a:blip r:embed="rId5"/>
          <a:srcRect/>
          <a:stretch/>
        </p:blipFill>
        <p:spPr>
          <a:xfrm>
            <a:off x="12760226" y="3200251"/>
            <a:ext cx="419100" cy="419100"/>
          </a:xfrm>
          <a:prstGeom prst="rect">
            <a:avLst/>
          </a:prstGeom>
        </p:spPr>
      </p:pic>
      <p:sp>
        <p:nvSpPr>
          <p:cNvPr id="30" name="Text 25"/>
          <p:cNvSpPr/>
          <p:nvPr/>
        </p:nvSpPr>
        <p:spPr>
          <a:xfrm>
            <a:off x="13579376" y="3181201"/>
            <a:ext cx="2537966"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Better patient care</a:t>
            </a:r>
            <a:endParaRPr lang="en-US" sz="2250" dirty="0"/>
          </a:p>
        </p:txBody>
      </p:sp>
      <p:sp>
        <p:nvSpPr>
          <p:cNvPr id="31" name="Text 26"/>
          <p:cNvSpPr/>
          <p:nvPr/>
        </p:nvSpPr>
        <p:spPr>
          <a:xfrm>
            <a:off x="12550676" y="4019401"/>
            <a:ext cx="4800676" cy="704850"/>
          </a:xfrm>
          <a:prstGeom prst="rect">
            <a:avLst/>
          </a:prstGeom>
          <a:noFill/>
          <a:ln/>
        </p:spPr>
        <p:txBody>
          <a:bodyPr wrap="square" lIns="25400" tIns="25400" rIns="25400" bIns="25400" rtlCol="0" anchor="t">
            <a:normAutofit/>
          </a:bodyPr>
          <a:lstStyle/>
          <a:p>
            <a:pPr marL="0" indent="0" algn="l">
              <a:lnSpc>
                <a:spcPct val="102941"/>
              </a:lnSpc>
              <a:buNone/>
            </a:pPr>
            <a:r>
              <a:rPr lang="en-US" sz="1875" dirty="0">
                <a:solidFill>
                  <a:srgbClr val="2E4B61"/>
                </a:solidFill>
                <a:latin typeface="Artific Med" pitchFamily="50" charset="0"/>
                <a:ea typeface="Artific Med" pitchFamily="50" charset="0"/>
                <a:cs typeface="Artific" pitchFamily="34" charset="-120"/>
              </a:rPr>
              <a:t>Fewer delays and manual-entry errors mean patients are treated faster and more safely.</a:t>
            </a:r>
            <a:endParaRPr lang="en-US" sz="1875" dirty="0"/>
          </a:p>
        </p:txBody>
      </p:sp>
      <p:sp>
        <p:nvSpPr>
          <p:cNvPr id="32" name="Shape 27"/>
          <p:cNvSpPr/>
          <p:nvPr/>
        </p:nvSpPr>
        <p:spPr>
          <a:xfrm>
            <a:off x="762000" y="5872014"/>
            <a:ext cx="5384750" cy="2852886"/>
          </a:xfrm>
          <a:custGeom>
            <a:avLst/>
            <a:gdLst/>
            <a:ahLst/>
            <a:cxnLst/>
            <a:rect l="l" t="t" r="r" b="b"/>
            <a:pathLst>
              <a:path w="5384750" h="2852886">
                <a:moveTo>
                  <a:pt x="0" y="0"/>
                </a:moveTo>
                <a:lnTo>
                  <a:pt x="5270450" y="0"/>
                </a:lnTo>
                <a:arcTo wR="114300" hR="114300" stAng="16200000" swAng="5400000"/>
                <a:lnTo>
                  <a:pt x="5384750" y="2738586"/>
                </a:lnTo>
                <a:arcTo wR="114300" hR="114300" stAng="0" swAng="5400000"/>
                <a:lnTo>
                  <a:pt x="0" y="2852886"/>
                </a:lnTo>
                <a:lnTo>
                  <a:pt x="0" y="0"/>
                </a:lnTo>
                <a:close/>
              </a:path>
            </a:pathLst>
          </a:custGeom>
          <a:solidFill>
            <a:srgbClr val="FFFFFF"/>
          </a:solidFill>
          <a:ln/>
          <a:effectLst>
            <a:outerShdw blurRad="95250" dist="19050" dir="5400000" algn="bl" rotWithShape="0">
              <a:srgbClr val="2E4B61">
                <a:alpha val="6000"/>
              </a:srgbClr>
            </a:outerShdw>
          </a:effectLst>
        </p:spPr>
        <p:txBody>
          <a:bodyPr/>
          <a:lstStyle/>
          <a:p>
            <a:endParaRPr lang="en-US"/>
          </a:p>
        </p:txBody>
      </p:sp>
      <p:sp>
        <p:nvSpPr>
          <p:cNvPr id="33" name="Shape 28"/>
          <p:cNvSpPr/>
          <p:nvPr/>
        </p:nvSpPr>
        <p:spPr>
          <a:xfrm>
            <a:off x="762000" y="8715375"/>
            <a:ext cx="5384750" cy="9525"/>
          </a:xfrm>
          <a:prstGeom prst="rect">
            <a:avLst/>
          </a:prstGeom>
          <a:solidFill>
            <a:srgbClr val="E4E9ED"/>
          </a:solidFill>
          <a:ln/>
        </p:spPr>
        <p:txBody>
          <a:bodyPr/>
          <a:lstStyle/>
          <a:p>
            <a:endParaRPr lang="en-US"/>
          </a:p>
        </p:txBody>
      </p:sp>
      <p:sp>
        <p:nvSpPr>
          <p:cNvPr id="34" name="Shape 29"/>
          <p:cNvSpPr/>
          <p:nvPr/>
        </p:nvSpPr>
        <p:spPr>
          <a:xfrm>
            <a:off x="762000" y="5872014"/>
            <a:ext cx="5384750" cy="9525"/>
          </a:xfrm>
          <a:prstGeom prst="rect">
            <a:avLst/>
          </a:prstGeom>
          <a:solidFill>
            <a:srgbClr val="E4E9ED"/>
          </a:solidFill>
          <a:ln/>
        </p:spPr>
        <p:txBody>
          <a:bodyPr/>
          <a:lstStyle/>
          <a:p>
            <a:endParaRPr lang="en-US"/>
          </a:p>
        </p:txBody>
      </p:sp>
      <p:sp>
        <p:nvSpPr>
          <p:cNvPr id="35" name="Shape 30"/>
          <p:cNvSpPr/>
          <p:nvPr/>
        </p:nvSpPr>
        <p:spPr>
          <a:xfrm>
            <a:off x="762000" y="5872014"/>
            <a:ext cx="104775" cy="2852886"/>
          </a:xfrm>
          <a:prstGeom prst="rect">
            <a:avLst/>
          </a:prstGeom>
          <a:solidFill>
            <a:srgbClr val="0269A3"/>
          </a:solidFill>
          <a:ln/>
        </p:spPr>
        <p:txBody>
          <a:bodyPr/>
          <a:lstStyle/>
          <a:p>
            <a:endParaRPr lang="en-US"/>
          </a:p>
        </p:txBody>
      </p:sp>
      <p:sp>
        <p:nvSpPr>
          <p:cNvPr id="36" name="Shape 31"/>
          <p:cNvSpPr/>
          <p:nvPr/>
        </p:nvSpPr>
        <p:spPr>
          <a:xfrm>
            <a:off x="6137225" y="5872014"/>
            <a:ext cx="9525" cy="2852886"/>
          </a:xfrm>
          <a:prstGeom prst="rect">
            <a:avLst/>
          </a:prstGeom>
          <a:solidFill>
            <a:srgbClr val="E4E9ED"/>
          </a:solidFill>
          <a:ln/>
        </p:spPr>
        <p:txBody>
          <a:bodyPr/>
          <a:lstStyle/>
          <a:p>
            <a:endParaRPr lang="en-US"/>
          </a:p>
        </p:txBody>
      </p:sp>
      <p:sp>
        <p:nvSpPr>
          <p:cNvPr id="37" name="Shape 32"/>
          <p:cNvSpPr/>
          <p:nvPr/>
        </p:nvSpPr>
        <p:spPr>
          <a:xfrm>
            <a:off x="1171575" y="6148239"/>
            <a:ext cx="838200" cy="838200"/>
          </a:xfrm>
          <a:prstGeom prst="ellipse">
            <a:avLst/>
          </a:prstGeom>
          <a:solidFill>
            <a:srgbClr val="E9F3FB"/>
          </a:solidFill>
          <a:ln/>
        </p:spPr>
        <p:txBody>
          <a:bodyPr/>
          <a:lstStyle/>
          <a:p>
            <a:endParaRPr lang="en-US"/>
          </a:p>
        </p:txBody>
      </p:sp>
      <p:pic>
        <p:nvPicPr>
          <p:cNvPr id="38" name="Image 3" descr="preencoded.png"/>
          <p:cNvPicPr>
            <a:picLocks noChangeAspect="1"/>
          </p:cNvPicPr>
          <p:nvPr/>
        </p:nvPicPr>
        <p:blipFill>
          <a:blip r:embed="rId6"/>
          <a:srcRect/>
          <a:stretch/>
        </p:blipFill>
        <p:spPr>
          <a:xfrm>
            <a:off x="1381125" y="6357789"/>
            <a:ext cx="419100" cy="419100"/>
          </a:xfrm>
          <a:prstGeom prst="rect">
            <a:avLst/>
          </a:prstGeom>
        </p:spPr>
      </p:pic>
      <p:sp>
        <p:nvSpPr>
          <p:cNvPr id="39" name="Text 33"/>
          <p:cNvSpPr/>
          <p:nvPr/>
        </p:nvSpPr>
        <p:spPr>
          <a:xfrm>
            <a:off x="2200275" y="6338739"/>
            <a:ext cx="2366218"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Work/life balance</a:t>
            </a:r>
            <a:endParaRPr lang="en-US" sz="2250" dirty="0"/>
          </a:p>
        </p:txBody>
      </p:sp>
      <p:sp>
        <p:nvSpPr>
          <p:cNvPr id="40" name="Text 34"/>
          <p:cNvSpPr/>
          <p:nvPr/>
        </p:nvSpPr>
        <p:spPr>
          <a:xfrm>
            <a:off x="1171575" y="7176939"/>
            <a:ext cx="4800676" cy="704850"/>
          </a:xfrm>
          <a:prstGeom prst="rect">
            <a:avLst/>
          </a:prstGeom>
          <a:noFill/>
          <a:ln/>
        </p:spPr>
        <p:txBody>
          <a:bodyPr wrap="square" lIns="25400" tIns="25400" rIns="25400" bIns="25400" rtlCol="0" anchor="t">
            <a:normAutofit/>
          </a:bodyPr>
          <a:lstStyle/>
          <a:p>
            <a:pPr marL="0" indent="0" algn="l">
              <a:lnSpc>
                <a:spcPct val="102941"/>
              </a:lnSpc>
              <a:buNone/>
            </a:pPr>
            <a:r>
              <a:rPr lang="en-US" sz="1875" dirty="0">
                <a:solidFill>
                  <a:srgbClr val="2E4B61"/>
                </a:solidFill>
                <a:latin typeface="Artific Med" pitchFamily="50" charset="0"/>
                <a:ea typeface="Artific Med" pitchFamily="50" charset="0"/>
                <a:cs typeface="Artific" pitchFamily="34" charset="-120"/>
              </a:rPr>
              <a:t>The mobile app lets on-call LIS staff resolve issues from anywhere — no laptop required.</a:t>
            </a:r>
            <a:endParaRPr lang="en-US" sz="1875" dirty="0"/>
          </a:p>
        </p:txBody>
      </p:sp>
      <p:sp>
        <p:nvSpPr>
          <p:cNvPr id="41" name="Shape 35"/>
          <p:cNvSpPr/>
          <p:nvPr/>
        </p:nvSpPr>
        <p:spPr>
          <a:xfrm>
            <a:off x="6451550" y="5872014"/>
            <a:ext cx="5384750" cy="2852886"/>
          </a:xfrm>
          <a:custGeom>
            <a:avLst/>
            <a:gdLst/>
            <a:ahLst/>
            <a:cxnLst/>
            <a:rect l="l" t="t" r="r" b="b"/>
            <a:pathLst>
              <a:path w="5384750" h="2852886">
                <a:moveTo>
                  <a:pt x="0" y="0"/>
                </a:moveTo>
                <a:lnTo>
                  <a:pt x="5270450" y="0"/>
                </a:lnTo>
                <a:arcTo wR="114300" hR="114300" stAng="16200000" swAng="5400000"/>
                <a:lnTo>
                  <a:pt x="5384750" y="2738586"/>
                </a:lnTo>
                <a:arcTo wR="114300" hR="114300" stAng="0" swAng="5400000"/>
                <a:lnTo>
                  <a:pt x="0" y="2852886"/>
                </a:lnTo>
                <a:lnTo>
                  <a:pt x="0" y="0"/>
                </a:lnTo>
                <a:close/>
              </a:path>
            </a:pathLst>
          </a:custGeom>
          <a:solidFill>
            <a:srgbClr val="FFFFFF"/>
          </a:solidFill>
          <a:ln/>
          <a:effectLst>
            <a:outerShdw blurRad="95250" dist="19050" dir="5400000" algn="bl" rotWithShape="0">
              <a:srgbClr val="2E4B61">
                <a:alpha val="6000"/>
              </a:srgbClr>
            </a:outerShdw>
          </a:effectLst>
        </p:spPr>
        <p:txBody>
          <a:bodyPr/>
          <a:lstStyle/>
          <a:p>
            <a:endParaRPr lang="en-US"/>
          </a:p>
        </p:txBody>
      </p:sp>
      <p:sp>
        <p:nvSpPr>
          <p:cNvPr id="42" name="Shape 36"/>
          <p:cNvSpPr/>
          <p:nvPr/>
        </p:nvSpPr>
        <p:spPr>
          <a:xfrm>
            <a:off x="6451550" y="8715375"/>
            <a:ext cx="5384750" cy="9525"/>
          </a:xfrm>
          <a:prstGeom prst="rect">
            <a:avLst/>
          </a:prstGeom>
          <a:solidFill>
            <a:srgbClr val="E4E9ED"/>
          </a:solidFill>
          <a:ln/>
        </p:spPr>
        <p:txBody>
          <a:bodyPr/>
          <a:lstStyle/>
          <a:p>
            <a:endParaRPr lang="en-US"/>
          </a:p>
        </p:txBody>
      </p:sp>
      <p:sp>
        <p:nvSpPr>
          <p:cNvPr id="43" name="Shape 37"/>
          <p:cNvSpPr/>
          <p:nvPr/>
        </p:nvSpPr>
        <p:spPr>
          <a:xfrm>
            <a:off x="6451550" y="5872014"/>
            <a:ext cx="5384750" cy="9525"/>
          </a:xfrm>
          <a:prstGeom prst="rect">
            <a:avLst/>
          </a:prstGeom>
          <a:solidFill>
            <a:srgbClr val="E4E9ED"/>
          </a:solidFill>
          <a:ln/>
        </p:spPr>
        <p:txBody>
          <a:bodyPr/>
          <a:lstStyle/>
          <a:p>
            <a:endParaRPr lang="en-US"/>
          </a:p>
        </p:txBody>
      </p:sp>
      <p:sp>
        <p:nvSpPr>
          <p:cNvPr id="44" name="Shape 38"/>
          <p:cNvSpPr/>
          <p:nvPr/>
        </p:nvSpPr>
        <p:spPr>
          <a:xfrm>
            <a:off x="6451550" y="5872014"/>
            <a:ext cx="104775" cy="2852886"/>
          </a:xfrm>
          <a:prstGeom prst="rect">
            <a:avLst/>
          </a:prstGeom>
          <a:solidFill>
            <a:srgbClr val="0269A3"/>
          </a:solidFill>
          <a:ln/>
        </p:spPr>
        <p:txBody>
          <a:bodyPr/>
          <a:lstStyle/>
          <a:p>
            <a:endParaRPr lang="en-US"/>
          </a:p>
        </p:txBody>
      </p:sp>
      <p:sp>
        <p:nvSpPr>
          <p:cNvPr id="45" name="Shape 39"/>
          <p:cNvSpPr/>
          <p:nvPr/>
        </p:nvSpPr>
        <p:spPr>
          <a:xfrm>
            <a:off x="11826776" y="5872014"/>
            <a:ext cx="9525" cy="2852886"/>
          </a:xfrm>
          <a:prstGeom prst="rect">
            <a:avLst/>
          </a:prstGeom>
          <a:solidFill>
            <a:srgbClr val="E4E9ED"/>
          </a:solidFill>
          <a:ln/>
        </p:spPr>
        <p:txBody>
          <a:bodyPr/>
          <a:lstStyle/>
          <a:p>
            <a:endParaRPr lang="en-US"/>
          </a:p>
        </p:txBody>
      </p:sp>
      <p:sp>
        <p:nvSpPr>
          <p:cNvPr id="46" name="Shape 40"/>
          <p:cNvSpPr/>
          <p:nvPr/>
        </p:nvSpPr>
        <p:spPr>
          <a:xfrm>
            <a:off x="6861125" y="6148239"/>
            <a:ext cx="838200" cy="838200"/>
          </a:xfrm>
          <a:prstGeom prst="ellipse">
            <a:avLst/>
          </a:prstGeom>
          <a:solidFill>
            <a:srgbClr val="E9F3FB"/>
          </a:solidFill>
          <a:ln/>
        </p:spPr>
        <p:txBody>
          <a:bodyPr/>
          <a:lstStyle/>
          <a:p>
            <a:endParaRPr lang="en-US"/>
          </a:p>
        </p:txBody>
      </p:sp>
      <p:pic>
        <p:nvPicPr>
          <p:cNvPr id="47" name="Image 4" descr="preencoded.png"/>
          <p:cNvPicPr>
            <a:picLocks noChangeAspect="1"/>
          </p:cNvPicPr>
          <p:nvPr/>
        </p:nvPicPr>
        <p:blipFill>
          <a:blip r:embed="rId7"/>
          <a:srcRect/>
          <a:stretch/>
        </p:blipFill>
        <p:spPr>
          <a:xfrm>
            <a:off x="7070675" y="6357789"/>
            <a:ext cx="419100" cy="419100"/>
          </a:xfrm>
          <a:prstGeom prst="rect">
            <a:avLst/>
          </a:prstGeom>
        </p:spPr>
      </p:pic>
      <p:sp>
        <p:nvSpPr>
          <p:cNvPr id="48" name="Text 41"/>
          <p:cNvSpPr/>
          <p:nvPr/>
        </p:nvSpPr>
        <p:spPr>
          <a:xfrm>
            <a:off x="7889825" y="6338739"/>
            <a:ext cx="2604343"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Business continuity</a:t>
            </a:r>
            <a:endParaRPr lang="en-US" sz="2250" dirty="0"/>
          </a:p>
        </p:txBody>
      </p:sp>
      <p:sp>
        <p:nvSpPr>
          <p:cNvPr id="49" name="Text 42"/>
          <p:cNvSpPr/>
          <p:nvPr/>
        </p:nvSpPr>
        <p:spPr>
          <a:xfrm>
            <a:off x="6861125" y="7176939"/>
            <a:ext cx="4800676" cy="1038225"/>
          </a:xfrm>
          <a:prstGeom prst="rect">
            <a:avLst/>
          </a:prstGeom>
          <a:noFill/>
          <a:ln/>
        </p:spPr>
        <p:txBody>
          <a:bodyPr wrap="square" lIns="25400" tIns="25400" rIns="25400" bIns="25400" rtlCol="0" anchor="t">
            <a:normAutofit/>
          </a:bodyPr>
          <a:lstStyle/>
          <a:p>
            <a:pPr marL="0" indent="0" algn="l">
              <a:lnSpc>
                <a:spcPct val="102941"/>
              </a:lnSpc>
              <a:buNone/>
            </a:pPr>
            <a:r>
              <a:rPr lang="en-US" sz="1875" dirty="0">
                <a:solidFill>
                  <a:srgbClr val="2E4B61"/>
                </a:solidFill>
                <a:latin typeface="Artific Med" pitchFamily="50" charset="0"/>
                <a:ea typeface="Artific Med" pitchFamily="50" charset="0"/>
                <a:cs typeface="Artific" pitchFamily="34" charset="-120"/>
              </a:rPr>
              <a:t>Increase uptime and reduce recovery time to keep the enterprise lab running around the clock.</a:t>
            </a:r>
            <a:endParaRPr lang="en-US" sz="1875" dirty="0"/>
          </a:p>
        </p:txBody>
      </p:sp>
      <p:sp>
        <p:nvSpPr>
          <p:cNvPr id="50" name="Shape 43"/>
          <p:cNvSpPr/>
          <p:nvPr/>
        </p:nvSpPr>
        <p:spPr>
          <a:xfrm>
            <a:off x="12141101" y="5872014"/>
            <a:ext cx="5384750" cy="2852886"/>
          </a:xfrm>
          <a:custGeom>
            <a:avLst/>
            <a:gdLst/>
            <a:ahLst/>
            <a:cxnLst/>
            <a:rect l="l" t="t" r="r" b="b"/>
            <a:pathLst>
              <a:path w="5384750" h="2852886">
                <a:moveTo>
                  <a:pt x="0" y="0"/>
                </a:moveTo>
                <a:lnTo>
                  <a:pt x="5270450" y="0"/>
                </a:lnTo>
                <a:arcTo wR="114300" hR="114300" stAng="16200000" swAng="5400000"/>
                <a:lnTo>
                  <a:pt x="5384750" y="2738586"/>
                </a:lnTo>
                <a:arcTo wR="114300" hR="114300" stAng="0" swAng="5400000"/>
                <a:lnTo>
                  <a:pt x="0" y="2852886"/>
                </a:lnTo>
                <a:lnTo>
                  <a:pt x="0" y="0"/>
                </a:lnTo>
                <a:close/>
              </a:path>
            </a:pathLst>
          </a:custGeom>
          <a:solidFill>
            <a:srgbClr val="FFFFFF"/>
          </a:solidFill>
          <a:ln/>
          <a:effectLst>
            <a:outerShdw blurRad="95250" dist="19050" dir="5400000" algn="bl" rotWithShape="0">
              <a:srgbClr val="2E4B61">
                <a:alpha val="6000"/>
              </a:srgbClr>
            </a:outerShdw>
          </a:effectLst>
        </p:spPr>
        <p:txBody>
          <a:bodyPr/>
          <a:lstStyle/>
          <a:p>
            <a:endParaRPr lang="en-US"/>
          </a:p>
        </p:txBody>
      </p:sp>
      <p:sp>
        <p:nvSpPr>
          <p:cNvPr id="51" name="Shape 44"/>
          <p:cNvSpPr/>
          <p:nvPr/>
        </p:nvSpPr>
        <p:spPr>
          <a:xfrm>
            <a:off x="12141101" y="8715375"/>
            <a:ext cx="5384750" cy="9525"/>
          </a:xfrm>
          <a:prstGeom prst="rect">
            <a:avLst/>
          </a:prstGeom>
          <a:solidFill>
            <a:srgbClr val="E4E9ED"/>
          </a:solidFill>
          <a:ln/>
        </p:spPr>
        <p:txBody>
          <a:bodyPr/>
          <a:lstStyle/>
          <a:p>
            <a:endParaRPr lang="en-US"/>
          </a:p>
        </p:txBody>
      </p:sp>
      <p:sp>
        <p:nvSpPr>
          <p:cNvPr id="52" name="Shape 45"/>
          <p:cNvSpPr/>
          <p:nvPr/>
        </p:nvSpPr>
        <p:spPr>
          <a:xfrm>
            <a:off x="12141101" y="5872014"/>
            <a:ext cx="5384750" cy="9525"/>
          </a:xfrm>
          <a:prstGeom prst="rect">
            <a:avLst/>
          </a:prstGeom>
          <a:solidFill>
            <a:srgbClr val="E4E9ED"/>
          </a:solidFill>
          <a:ln/>
        </p:spPr>
        <p:txBody>
          <a:bodyPr/>
          <a:lstStyle/>
          <a:p>
            <a:endParaRPr lang="en-US"/>
          </a:p>
        </p:txBody>
      </p:sp>
      <p:sp>
        <p:nvSpPr>
          <p:cNvPr id="53" name="Shape 46"/>
          <p:cNvSpPr/>
          <p:nvPr/>
        </p:nvSpPr>
        <p:spPr>
          <a:xfrm>
            <a:off x="12141101" y="5872014"/>
            <a:ext cx="104775" cy="2852886"/>
          </a:xfrm>
          <a:prstGeom prst="rect">
            <a:avLst/>
          </a:prstGeom>
          <a:solidFill>
            <a:srgbClr val="0269A3"/>
          </a:solidFill>
          <a:ln/>
        </p:spPr>
        <p:txBody>
          <a:bodyPr/>
          <a:lstStyle/>
          <a:p>
            <a:endParaRPr lang="en-US"/>
          </a:p>
        </p:txBody>
      </p:sp>
      <p:sp>
        <p:nvSpPr>
          <p:cNvPr id="54" name="Shape 47"/>
          <p:cNvSpPr/>
          <p:nvPr/>
        </p:nvSpPr>
        <p:spPr>
          <a:xfrm>
            <a:off x="17516326" y="5872014"/>
            <a:ext cx="9525" cy="2852886"/>
          </a:xfrm>
          <a:prstGeom prst="rect">
            <a:avLst/>
          </a:prstGeom>
          <a:solidFill>
            <a:srgbClr val="E4E9ED"/>
          </a:solidFill>
          <a:ln/>
        </p:spPr>
        <p:txBody>
          <a:bodyPr/>
          <a:lstStyle/>
          <a:p>
            <a:endParaRPr lang="en-US"/>
          </a:p>
        </p:txBody>
      </p:sp>
      <p:sp>
        <p:nvSpPr>
          <p:cNvPr id="55" name="Shape 48"/>
          <p:cNvSpPr/>
          <p:nvPr/>
        </p:nvSpPr>
        <p:spPr>
          <a:xfrm>
            <a:off x="12550676" y="6148239"/>
            <a:ext cx="838200" cy="838200"/>
          </a:xfrm>
          <a:prstGeom prst="ellipse">
            <a:avLst/>
          </a:prstGeom>
          <a:solidFill>
            <a:srgbClr val="E9F3FB"/>
          </a:solidFill>
          <a:ln/>
        </p:spPr>
        <p:txBody>
          <a:bodyPr/>
          <a:lstStyle/>
          <a:p>
            <a:endParaRPr lang="en-US"/>
          </a:p>
        </p:txBody>
      </p:sp>
      <p:pic>
        <p:nvPicPr>
          <p:cNvPr id="56" name="Image 5" descr="preencoded.png"/>
          <p:cNvPicPr>
            <a:picLocks noChangeAspect="1"/>
          </p:cNvPicPr>
          <p:nvPr/>
        </p:nvPicPr>
        <p:blipFill>
          <a:blip r:embed="rId8"/>
          <a:srcRect/>
          <a:stretch/>
        </p:blipFill>
        <p:spPr>
          <a:xfrm>
            <a:off x="12760226" y="6357789"/>
            <a:ext cx="419100" cy="419100"/>
          </a:xfrm>
          <a:prstGeom prst="rect">
            <a:avLst/>
          </a:prstGeom>
        </p:spPr>
      </p:pic>
      <p:sp>
        <p:nvSpPr>
          <p:cNvPr id="57" name="Text 49"/>
          <p:cNvSpPr/>
          <p:nvPr/>
        </p:nvSpPr>
        <p:spPr>
          <a:xfrm>
            <a:off x="13579376" y="6338739"/>
            <a:ext cx="3112307"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Easier interface testing</a:t>
            </a:r>
            <a:endParaRPr lang="en-US" sz="2250" dirty="0"/>
          </a:p>
        </p:txBody>
      </p:sp>
      <p:sp>
        <p:nvSpPr>
          <p:cNvPr id="58" name="Text 50"/>
          <p:cNvSpPr/>
          <p:nvPr/>
        </p:nvSpPr>
        <p:spPr>
          <a:xfrm>
            <a:off x="12550676" y="7176939"/>
            <a:ext cx="4800676" cy="704850"/>
          </a:xfrm>
          <a:prstGeom prst="rect">
            <a:avLst/>
          </a:prstGeom>
          <a:noFill/>
          <a:ln/>
        </p:spPr>
        <p:txBody>
          <a:bodyPr wrap="square" lIns="25400" tIns="25400" rIns="25400" bIns="25400" rtlCol="0" anchor="t">
            <a:normAutofit/>
          </a:bodyPr>
          <a:lstStyle/>
          <a:p>
            <a:pPr marL="0" indent="0" algn="l">
              <a:lnSpc>
                <a:spcPct val="102941"/>
              </a:lnSpc>
              <a:buNone/>
            </a:pPr>
            <a:r>
              <a:rPr lang="en-US" sz="1875" dirty="0">
                <a:solidFill>
                  <a:srgbClr val="2E4B61"/>
                </a:solidFill>
                <a:latin typeface="Artific Med" pitchFamily="50" charset="0"/>
                <a:ea typeface="Artific Med" pitchFamily="50" charset="0"/>
                <a:cs typeface="Artific" pitchFamily="34" charset="-120"/>
              </a:rPr>
              <a:t>Toggle production and test connections in one app — simplifying validation &amp; go-lives.</a:t>
            </a:r>
            <a:endParaRPr lang="en-US" sz="1875" dirty="0"/>
          </a:p>
        </p:txBody>
      </p:sp>
      <p:sp>
        <p:nvSpPr>
          <p:cNvPr id="59" name="Shape 51"/>
          <p:cNvSpPr/>
          <p:nvPr/>
        </p:nvSpPr>
        <p:spPr>
          <a:xfrm>
            <a:off x="762000" y="9010650"/>
            <a:ext cx="16764000" cy="819150"/>
          </a:xfrm>
          <a:prstGeom prst="roundRect">
            <a:avLst>
              <a:gd name="adj" fmla="val 11628"/>
            </a:avLst>
          </a:prstGeom>
          <a:solidFill>
            <a:srgbClr val="2E4B61"/>
          </a:solidFill>
          <a:ln/>
        </p:spPr>
        <p:txBody>
          <a:bodyPr/>
          <a:lstStyle/>
          <a:p>
            <a:endParaRPr lang="en-US"/>
          </a:p>
        </p:txBody>
      </p:sp>
      <p:pic>
        <p:nvPicPr>
          <p:cNvPr id="60" name="Image 6" descr="preencoded.png"/>
          <p:cNvPicPr>
            <a:picLocks noChangeAspect="1"/>
          </p:cNvPicPr>
          <p:nvPr/>
        </p:nvPicPr>
        <p:blipFill>
          <a:blip r:embed="rId9"/>
          <a:srcRect/>
          <a:stretch/>
        </p:blipFill>
        <p:spPr>
          <a:xfrm>
            <a:off x="1066800" y="9220200"/>
            <a:ext cx="400050" cy="400050"/>
          </a:xfrm>
          <a:prstGeom prst="rect">
            <a:avLst/>
          </a:prstGeom>
        </p:spPr>
      </p:pic>
      <p:sp>
        <p:nvSpPr>
          <p:cNvPr id="61" name="Text 52"/>
          <p:cNvSpPr/>
          <p:nvPr/>
        </p:nvSpPr>
        <p:spPr>
          <a:xfrm>
            <a:off x="1657350" y="9237315"/>
            <a:ext cx="14151173"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FFFFFF"/>
                </a:solidFill>
                <a:latin typeface="Artific Med" pitchFamily="50" charset="0"/>
                <a:ea typeface="Artific Med" pitchFamily="50" charset="0"/>
                <a:cs typeface="Artific" pitchFamily="34" charset="-120"/>
              </a:rPr>
              <a:t>Secure by design: SOC 2 Type 2 audited · SAML 2.0 Single Sign-On · HTTPS with TLS 1.2+ · role-based access · full audit logging.</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1EA"/>
        </a:solidFill>
        <a:effectLst/>
      </p:bgPr>
    </p:bg>
    <p:spTree>
      <p:nvGrpSpPr>
        <p:cNvPr id="1" name=""/>
        <p:cNvGrpSpPr/>
        <p:nvPr/>
      </p:nvGrpSpPr>
      <p:grpSpPr>
        <a:xfrm>
          <a:off x="0" y="0"/>
          <a:ext cx="0" cy="0"/>
          <a:chOff x="0" y="0"/>
          <a:chExt cx="0" cy="0"/>
        </a:xfrm>
      </p:grpSpPr>
      <p:sp>
        <p:nvSpPr>
          <p:cNvPr id="2" name="Shape 0"/>
          <p:cNvSpPr/>
          <p:nvPr/>
        </p:nvSpPr>
        <p:spPr>
          <a:xfrm>
            <a:off x="0" y="0"/>
            <a:ext cx="18288000" cy="190500"/>
          </a:xfrm>
          <a:prstGeom prst="rect">
            <a:avLst/>
          </a:prstGeom>
          <a:solidFill>
            <a:srgbClr val="F98125"/>
          </a:solidFill>
          <a:ln/>
        </p:spPr>
        <p:txBody>
          <a:bodyPr/>
          <a:lstStyle/>
          <a:p>
            <a:endParaRPr lang="en-US"/>
          </a:p>
        </p:txBody>
      </p:sp>
      <p:sp>
        <p:nvSpPr>
          <p:cNvPr id="3" name="Shape 1"/>
          <p:cNvSpPr/>
          <p:nvPr/>
        </p:nvSpPr>
        <p:spPr>
          <a:xfrm>
            <a:off x="0" y="10096500"/>
            <a:ext cx="18288000" cy="190500"/>
          </a:xfrm>
          <a:prstGeom prst="rect">
            <a:avLst/>
          </a:prstGeom>
          <a:solidFill>
            <a:srgbClr val="F98125"/>
          </a:solidFill>
          <a:ln/>
        </p:spPr>
        <p:txBody>
          <a:bodyPr/>
          <a:lstStyle/>
          <a:p>
            <a:endParaRPr lang="en-US"/>
          </a:p>
        </p:txBody>
      </p:sp>
      <p:sp>
        <p:nvSpPr>
          <p:cNvPr id="4" name="Text 2"/>
          <p:cNvSpPr/>
          <p:nvPr/>
        </p:nvSpPr>
        <p:spPr>
          <a:xfrm>
            <a:off x="1028700" y="1847850"/>
            <a:ext cx="1785366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kern="0" spc="210" dirty="0">
                <a:solidFill>
                  <a:srgbClr val="0269A3"/>
                </a:solidFill>
                <a:latin typeface="Artific Med" pitchFamily="50" charset="0"/>
                <a:ea typeface="Artific Med" pitchFamily="50" charset="0"/>
                <a:cs typeface="Artific" pitchFamily="34" charset="-120"/>
              </a:rPr>
              <a:t>THE NEW LAB SUPERPOWER</a:t>
            </a:r>
            <a:endParaRPr lang="en-US" sz="2100" dirty="0"/>
          </a:p>
        </p:txBody>
      </p:sp>
      <p:sp>
        <p:nvSpPr>
          <p:cNvPr id="5" name="Text 3"/>
          <p:cNvSpPr/>
          <p:nvPr/>
        </p:nvSpPr>
        <p:spPr>
          <a:xfrm>
            <a:off x="1028700" y="2541240"/>
            <a:ext cx="16717518" cy="1813322"/>
          </a:xfrm>
          <a:prstGeom prst="rect">
            <a:avLst/>
          </a:prstGeom>
          <a:noFill/>
          <a:ln/>
        </p:spPr>
        <p:txBody>
          <a:bodyPr wrap="square" lIns="25400" tIns="25400" rIns="25400" bIns="25400" rtlCol="0" anchor="t">
            <a:normAutofit/>
          </a:bodyPr>
          <a:lstStyle/>
          <a:p>
            <a:pPr marL="0" indent="0" algn="l">
              <a:lnSpc>
                <a:spcPct val="84444"/>
              </a:lnSpc>
              <a:buNone/>
            </a:pPr>
            <a:r>
              <a:rPr lang="en-US" sz="6000" kern="0" spc="-105" dirty="0">
                <a:solidFill>
                  <a:schemeClr val="tx2"/>
                </a:solidFill>
                <a:latin typeface="Artific Med" pitchFamily="50" charset="0"/>
                <a:ea typeface="Artific Med" pitchFamily="50" charset="0"/>
                <a:cs typeface="Artific" pitchFamily="34" charset="-120"/>
              </a:rPr>
              <a:t>Empowering Laboratorians. </a:t>
            </a:r>
            <a:r>
              <a:rPr lang="en-US" sz="6000" i="1" kern="0" spc="-105" dirty="0">
                <a:solidFill>
                  <a:schemeClr val="accent1"/>
                </a:solidFill>
                <a:latin typeface="Instrument Serif" pitchFamily="34" charset="0"/>
              </a:rPr>
              <a:t>Lightening the </a:t>
            </a:r>
            <a:r>
              <a:rPr lang="en-US" sz="6000" i="1" kern="0" spc="-105" dirty="0">
                <a:solidFill>
                  <a:schemeClr val="accent1"/>
                </a:solidFill>
                <a:latin typeface="Instrument Serif" pitchFamily="34" charset="0"/>
                <a:ea typeface="Instrument Serif" pitchFamily="34" charset="-122"/>
                <a:cs typeface="Instrument Serif" pitchFamily="34" charset="-120"/>
              </a:rPr>
              <a:t>IT Load.</a:t>
            </a:r>
            <a:endParaRPr lang="en-US" sz="6000" dirty="0">
              <a:solidFill>
                <a:schemeClr val="accent1"/>
              </a:solidFill>
            </a:endParaRPr>
          </a:p>
        </p:txBody>
      </p:sp>
      <p:sp>
        <p:nvSpPr>
          <p:cNvPr id="6" name="Text 4"/>
          <p:cNvSpPr/>
          <p:nvPr/>
        </p:nvSpPr>
        <p:spPr>
          <a:xfrm>
            <a:off x="1028700" y="4735562"/>
            <a:ext cx="13048298" cy="888206"/>
          </a:xfrm>
          <a:prstGeom prst="rect">
            <a:avLst/>
          </a:prstGeom>
          <a:noFill/>
          <a:ln/>
        </p:spPr>
        <p:txBody>
          <a:bodyPr wrap="square" lIns="25400" tIns="25400" rIns="25400" bIns="25400" rtlCol="0" anchor="t">
            <a:normAutofit/>
          </a:bodyPr>
          <a:lstStyle/>
          <a:p>
            <a:pPr marL="0" indent="0" algn="l">
              <a:lnSpc>
                <a:spcPct val="108878"/>
              </a:lnSpc>
              <a:buNone/>
            </a:pPr>
            <a:r>
              <a:rPr lang="en-US" sz="2400" dirty="0">
                <a:solidFill>
                  <a:srgbClr val="2E4B61"/>
                </a:solidFill>
                <a:ea typeface="Artific Med" pitchFamily="50" charset="0"/>
                <a:cs typeface="Artific" pitchFamily="34" charset="-120"/>
              </a:rPr>
              <a:t>Fewer 2 a.m. fire drills. More lab uptime. So your team can focus on what matters most — improving patient care (and maybe getting a full night's sleep).</a:t>
            </a:r>
            <a:endParaRPr lang="en-US" sz="2400" dirty="0"/>
          </a:p>
        </p:txBody>
      </p:sp>
      <p:sp>
        <p:nvSpPr>
          <p:cNvPr id="7" name="Shape 5"/>
          <p:cNvSpPr/>
          <p:nvPr/>
        </p:nvSpPr>
        <p:spPr>
          <a:xfrm>
            <a:off x="1028700" y="6119068"/>
            <a:ext cx="2499866" cy="990600"/>
          </a:xfrm>
          <a:prstGeom prst="roundRect">
            <a:avLst>
              <a:gd name="adj" fmla="val 50000"/>
            </a:avLst>
          </a:prstGeom>
          <a:solidFill>
            <a:srgbClr val="FFFFFF"/>
          </a:solidFill>
          <a:ln w="9525">
            <a:solidFill>
              <a:srgbClr val="E4E9ED"/>
            </a:solidFill>
            <a:prstDash val="solid"/>
          </a:ln>
        </p:spPr>
        <p:txBody>
          <a:bodyPr/>
          <a:lstStyle/>
          <a:p>
            <a:endParaRPr lang="en-US"/>
          </a:p>
        </p:txBody>
      </p:sp>
      <p:sp>
        <p:nvSpPr>
          <p:cNvPr id="8" name="Shape 6"/>
          <p:cNvSpPr/>
          <p:nvPr/>
        </p:nvSpPr>
        <p:spPr>
          <a:xfrm>
            <a:off x="1228725" y="6280993"/>
            <a:ext cx="666750" cy="666750"/>
          </a:xfrm>
          <a:prstGeom prst="ellipse">
            <a:avLst/>
          </a:prstGeom>
          <a:solidFill>
            <a:srgbClr val="0269A3"/>
          </a:solidFill>
          <a:ln/>
        </p:spPr>
        <p:txBody>
          <a:bodyPr/>
          <a:lstStyle/>
          <a:p>
            <a:endParaRPr lang="en-US"/>
          </a:p>
        </p:txBody>
      </p:sp>
      <p:pic>
        <p:nvPicPr>
          <p:cNvPr id="9" name="Image 0" descr="preencoded.png"/>
          <p:cNvPicPr>
            <a:picLocks noChangeAspect="1"/>
          </p:cNvPicPr>
          <p:nvPr/>
        </p:nvPicPr>
        <p:blipFill>
          <a:blip r:embed="rId3"/>
          <a:srcRect/>
          <a:stretch/>
        </p:blipFill>
        <p:spPr>
          <a:xfrm>
            <a:off x="1390650" y="6442918"/>
            <a:ext cx="342900" cy="342900"/>
          </a:xfrm>
          <a:prstGeom prst="rect">
            <a:avLst/>
          </a:prstGeom>
        </p:spPr>
      </p:pic>
      <p:sp>
        <p:nvSpPr>
          <p:cNvPr id="10" name="Text 7"/>
          <p:cNvSpPr/>
          <p:nvPr/>
        </p:nvSpPr>
        <p:spPr>
          <a:xfrm>
            <a:off x="2085975" y="6385768"/>
            <a:ext cx="1166366"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Visibility</a:t>
            </a:r>
            <a:endParaRPr lang="en-US" sz="2250" dirty="0"/>
          </a:p>
        </p:txBody>
      </p:sp>
      <p:sp>
        <p:nvSpPr>
          <p:cNvPr id="11" name="Shape 8"/>
          <p:cNvSpPr/>
          <p:nvPr/>
        </p:nvSpPr>
        <p:spPr>
          <a:xfrm>
            <a:off x="3909566" y="6119068"/>
            <a:ext cx="3120777" cy="990600"/>
          </a:xfrm>
          <a:prstGeom prst="roundRect">
            <a:avLst>
              <a:gd name="adj" fmla="val 50000"/>
            </a:avLst>
          </a:prstGeom>
          <a:solidFill>
            <a:srgbClr val="FFFFFF"/>
          </a:solidFill>
          <a:ln w="9525">
            <a:solidFill>
              <a:srgbClr val="E4E9ED"/>
            </a:solidFill>
            <a:prstDash val="solid"/>
          </a:ln>
        </p:spPr>
        <p:txBody>
          <a:bodyPr/>
          <a:lstStyle/>
          <a:p>
            <a:endParaRPr lang="en-US"/>
          </a:p>
        </p:txBody>
      </p:sp>
      <p:sp>
        <p:nvSpPr>
          <p:cNvPr id="12" name="Shape 9"/>
          <p:cNvSpPr/>
          <p:nvPr/>
        </p:nvSpPr>
        <p:spPr>
          <a:xfrm>
            <a:off x="4109591" y="6280993"/>
            <a:ext cx="666750" cy="666750"/>
          </a:xfrm>
          <a:prstGeom prst="ellipse">
            <a:avLst/>
          </a:prstGeom>
          <a:solidFill>
            <a:srgbClr val="0269A3"/>
          </a:solidFill>
          <a:ln/>
        </p:spPr>
        <p:txBody>
          <a:bodyPr/>
          <a:lstStyle/>
          <a:p>
            <a:endParaRPr lang="en-US"/>
          </a:p>
        </p:txBody>
      </p:sp>
      <p:pic>
        <p:nvPicPr>
          <p:cNvPr id="13" name="Image 1" descr="preencoded.png"/>
          <p:cNvPicPr>
            <a:picLocks noChangeAspect="1"/>
          </p:cNvPicPr>
          <p:nvPr/>
        </p:nvPicPr>
        <p:blipFill>
          <a:blip r:embed="rId4"/>
          <a:srcRect/>
          <a:stretch/>
        </p:blipFill>
        <p:spPr>
          <a:xfrm>
            <a:off x="4271516" y="6442918"/>
            <a:ext cx="342900" cy="342900"/>
          </a:xfrm>
          <a:prstGeom prst="rect">
            <a:avLst/>
          </a:prstGeom>
        </p:spPr>
      </p:pic>
      <p:sp>
        <p:nvSpPr>
          <p:cNvPr id="14" name="Text 10"/>
          <p:cNvSpPr/>
          <p:nvPr/>
        </p:nvSpPr>
        <p:spPr>
          <a:xfrm>
            <a:off x="4966841" y="6385768"/>
            <a:ext cx="1787277"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Convenience</a:t>
            </a:r>
            <a:endParaRPr lang="en-US" sz="2250" dirty="0"/>
          </a:p>
        </p:txBody>
      </p:sp>
      <p:sp>
        <p:nvSpPr>
          <p:cNvPr id="15" name="Shape 11"/>
          <p:cNvSpPr/>
          <p:nvPr/>
        </p:nvSpPr>
        <p:spPr>
          <a:xfrm>
            <a:off x="7411343" y="6119068"/>
            <a:ext cx="4017466" cy="990600"/>
          </a:xfrm>
          <a:prstGeom prst="roundRect">
            <a:avLst>
              <a:gd name="adj" fmla="val 50000"/>
            </a:avLst>
          </a:prstGeom>
          <a:solidFill>
            <a:srgbClr val="FFFFFF"/>
          </a:solidFill>
          <a:ln w="9525">
            <a:solidFill>
              <a:srgbClr val="E4E9ED"/>
            </a:solidFill>
            <a:prstDash val="solid"/>
          </a:ln>
        </p:spPr>
        <p:txBody>
          <a:bodyPr/>
          <a:lstStyle/>
          <a:p>
            <a:endParaRPr lang="en-US"/>
          </a:p>
        </p:txBody>
      </p:sp>
      <p:sp>
        <p:nvSpPr>
          <p:cNvPr id="16" name="Shape 12"/>
          <p:cNvSpPr/>
          <p:nvPr/>
        </p:nvSpPr>
        <p:spPr>
          <a:xfrm>
            <a:off x="7611368" y="6280993"/>
            <a:ext cx="666750" cy="666750"/>
          </a:xfrm>
          <a:prstGeom prst="ellipse">
            <a:avLst/>
          </a:prstGeom>
          <a:solidFill>
            <a:srgbClr val="0269A3"/>
          </a:solidFill>
          <a:ln/>
        </p:spPr>
        <p:txBody>
          <a:bodyPr/>
          <a:lstStyle/>
          <a:p>
            <a:endParaRPr lang="en-US"/>
          </a:p>
        </p:txBody>
      </p:sp>
      <p:pic>
        <p:nvPicPr>
          <p:cNvPr id="17" name="Image 2" descr="preencoded.png"/>
          <p:cNvPicPr>
            <a:picLocks noChangeAspect="1"/>
          </p:cNvPicPr>
          <p:nvPr/>
        </p:nvPicPr>
        <p:blipFill>
          <a:blip r:embed="rId5"/>
          <a:srcRect/>
          <a:stretch/>
        </p:blipFill>
        <p:spPr>
          <a:xfrm>
            <a:off x="7773293" y="6442918"/>
            <a:ext cx="342900" cy="342900"/>
          </a:xfrm>
          <a:prstGeom prst="rect">
            <a:avLst/>
          </a:prstGeom>
        </p:spPr>
      </p:pic>
      <p:sp>
        <p:nvSpPr>
          <p:cNvPr id="18" name="Text 13"/>
          <p:cNvSpPr/>
          <p:nvPr/>
        </p:nvSpPr>
        <p:spPr>
          <a:xfrm>
            <a:off x="8468618" y="6385768"/>
            <a:ext cx="2685999"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Speed to Resolution</a:t>
            </a:r>
            <a:endParaRPr lang="en-US" sz="2250" dirty="0"/>
          </a:p>
        </p:txBody>
      </p:sp>
      <p:sp>
        <p:nvSpPr>
          <p:cNvPr id="19" name="Text 14"/>
          <p:cNvSpPr/>
          <p:nvPr/>
        </p:nvSpPr>
        <p:spPr>
          <a:xfrm>
            <a:off x="1028700" y="9334500"/>
            <a:ext cx="16717518" cy="419100"/>
          </a:xfrm>
          <a:prstGeom prst="rect">
            <a:avLst/>
          </a:prstGeom>
          <a:noFill/>
          <a:ln/>
        </p:spPr>
        <p:txBody>
          <a:bodyPr wrap="square" lIns="25400" tIns="25400" rIns="25400" bIns="25400" rtlCol="0" anchor="t">
            <a:normAutofit/>
          </a:bodyPr>
          <a:lstStyle/>
          <a:p>
            <a:pPr marL="0" indent="0" algn="l">
              <a:lnSpc>
                <a:spcPct val="117647"/>
              </a:lnSpc>
              <a:buNone/>
            </a:pPr>
            <a:r>
              <a:rPr lang="en-US" sz="1875" dirty="0">
                <a:solidFill>
                  <a:srgbClr val="2E4B61"/>
                </a:solidFill>
                <a:ea typeface="Artific Med" pitchFamily="50" charset="0"/>
                <a:cs typeface="Artific" pitchFamily="34" charset="-120"/>
              </a:rPr>
              <a:t>Ready for a demo? Jodee Wagner · Enterprise Account Executive · Data Innovations · www.datainnovations.com</a:t>
            </a:r>
            <a:endParaRPr lang="en-US" sz="1875" dirty="0"/>
          </a:p>
        </p:txBody>
      </p:sp>
    </p:spTree>
  </p:cSld>
  <p:clrMapOvr>
    <a:masterClrMapping/>
  </p:clrMapOvr>
</p:sld>
</file>

<file path=ppt/theme/theme1.xml><?xml version="1.0" encoding="utf-8"?>
<a:theme xmlns:a="http://schemas.openxmlformats.org/drawingml/2006/main" name="Office Theme">
  <a:themeElements>
    <a:clrScheme name="DI 2025">
      <a:dk1>
        <a:srgbClr val="3F3F3F"/>
      </a:dk1>
      <a:lt1>
        <a:srgbClr val="FCFAF7"/>
      </a:lt1>
      <a:dk2>
        <a:srgbClr val="344A5F"/>
      </a:dk2>
      <a:lt2>
        <a:srgbClr val="F5F1EA"/>
      </a:lt2>
      <a:accent1>
        <a:srgbClr val="0069A3"/>
      </a:accent1>
      <a:accent2>
        <a:srgbClr val="D0E1F3"/>
      </a:accent2>
      <a:accent3>
        <a:srgbClr val="688EAC"/>
      </a:accent3>
      <a:accent4>
        <a:srgbClr val="E9873E"/>
      </a:accent4>
      <a:accent5>
        <a:srgbClr val="FCAE73"/>
      </a:accent5>
      <a:accent6>
        <a:srgbClr val="E9F3FB"/>
      </a:accent6>
      <a:hlink>
        <a:srgbClr val="E9873E"/>
      </a:hlink>
      <a:folHlink>
        <a:srgbClr val="FCAE73"/>
      </a:folHlink>
    </a:clrScheme>
    <a:fontScheme name="Custom 8">
      <a:majorFont>
        <a:latin typeface="Artific Med"/>
        <a:ea typeface=""/>
        <a:cs typeface=""/>
      </a:majorFont>
      <a:minorFont>
        <a:latin typeface="Artif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B430A81DA99E44B98E5544E2C5F29C" ma:contentTypeVersion="40" ma:contentTypeDescription="Create a new document." ma:contentTypeScope="" ma:versionID="1d94d14f1d696c6ab495981697d9501a">
  <xsd:schema xmlns:xsd="http://www.w3.org/2001/XMLSchema" xmlns:xs="http://www.w3.org/2001/XMLSchema" xmlns:p="http://schemas.microsoft.com/office/2006/metadata/properties" xmlns:ns2="c7918760-2065-4ae0-86c2-a7017212e3b3" xmlns:ns3="63e9645c-8923-47b3-9b77-4a6e47be35ba" xmlns:ns4="9bb41af9-95f9-4627-8665-13699ed4a318" targetNamespace="http://schemas.microsoft.com/office/2006/metadata/properties" ma:root="true" ma:fieldsID="8a1c2df489b4554a33ac5eb5de9694e9" ns2:_="" ns3:_="" ns4:_="">
    <xsd:import namespace="c7918760-2065-4ae0-86c2-a7017212e3b3"/>
    <xsd:import namespace="63e9645c-8923-47b3-9b77-4a6e47be35ba"/>
    <xsd:import namespace="9bb41af9-95f9-4627-8665-13699ed4a318"/>
    <xsd:element name="properties">
      <xsd:complexType>
        <xsd:sequence>
          <xsd:element name="documentManagement">
            <xsd:complexType>
              <xsd:all>
                <xsd:element ref="ns2:DIDocID" minOccurs="0"/>
                <xsd:element ref="ns3:_dlc_DocId" minOccurs="0"/>
                <xsd:element ref="ns3:_dlc_DocIdUrl" minOccurs="0"/>
                <xsd:element ref="ns3:_dlc_DocIdPersistId" minOccurs="0"/>
                <xsd:element ref="ns4:MediaServiceMetadata" minOccurs="0"/>
                <xsd:element ref="ns4:MediaServiceFastMetadata" minOccurs="0"/>
                <xsd:element ref="ns4:MediaServiceObjectDetectorVersions" minOccurs="0"/>
                <xsd:element ref="ns4:MediaServiceSearchProperties" minOccurs="0"/>
                <xsd:element ref="ns4:MediaServiceGenerationTime" minOccurs="0"/>
                <xsd:element ref="ns4:MediaServiceEventHashCode" minOccurs="0"/>
                <xsd:element ref="ns4:MediaLengthInSeconds"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918760-2065-4ae0-86c2-a7017212e3b3" elementFormDefault="qualified">
    <xsd:import namespace="http://schemas.microsoft.com/office/2006/documentManagement/types"/>
    <xsd:import namespace="http://schemas.microsoft.com/office/infopath/2007/PartnerControls"/>
    <xsd:element name="DIDocID" ma:index="8" nillable="true" ma:displayName="DI Doc ID" ma:internalName="DIDocID"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3e9645c-8923-47b3-9b77-4a6e47be35ba" elementFormDefault="qualified">
    <xsd:import namespace="http://schemas.microsoft.com/office/2006/documentManagement/types"/>
    <xsd:import namespace="http://schemas.microsoft.com/office/infopath/2007/PartnerControls"/>
    <xsd:element name="_dlc_DocId" ma:index="9" nillable="true" ma:displayName="Document ID Value" ma:description="The value of the document ID assigned to this item." ma:indexed="true"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bb41af9-95f9-4627-8665-13699ed4a318"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IDocID xmlns="c7918760-2065-4ae0-86c2-a7017212e3b3" xsi:nil="true"/>
    <_dlc_DocId xmlns="63e9645c-8923-47b3-9b77-4a6e47be35ba">DATAINN-433645359-400</_dlc_DocId>
    <_dlc_DocIdUrl xmlns="63e9645c-8923-47b3-9b77-4a6e47be35ba">
      <Url>https://datainn.sharepoint.com/sites/contents/marketing/_layouts/15/DocIdRedir.aspx?ID=DATAINN-433645359-400</Url>
      <Description>DATAINN-433645359-400</Description>
    </_dlc_DocIdUrl>
  </documentManagement>
</p:properties>
</file>

<file path=customXml/itemProps1.xml><?xml version="1.0" encoding="utf-8"?>
<ds:datastoreItem xmlns:ds="http://schemas.openxmlformats.org/officeDocument/2006/customXml" ds:itemID="{85B119C9-0EDA-4A8B-A8B5-FDF3F885C556}"/>
</file>

<file path=customXml/itemProps2.xml><?xml version="1.0" encoding="utf-8"?>
<ds:datastoreItem xmlns:ds="http://schemas.openxmlformats.org/officeDocument/2006/customXml" ds:itemID="{91ACDF5B-0CB7-4268-9DF2-4779E4E40CB5}"/>
</file>

<file path=customXml/itemProps3.xml><?xml version="1.0" encoding="utf-8"?>
<ds:datastoreItem xmlns:ds="http://schemas.openxmlformats.org/officeDocument/2006/customXml" ds:itemID="{53C76038-71CE-4E5A-A1C4-76E83323ABA9}"/>
</file>

<file path=customXml/itemProps4.xml><?xml version="1.0" encoding="utf-8"?>
<ds:datastoreItem xmlns:ds="http://schemas.openxmlformats.org/officeDocument/2006/customXml" ds:itemID="{FA1AF3BE-1D13-400E-BD9F-327457E71C5D}"/>
</file>

<file path=docProps/app.xml><?xml version="1.0" encoding="utf-8"?>
<Properties xmlns="http://schemas.openxmlformats.org/officeDocument/2006/extended-properties" xmlns:vt="http://schemas.openxmlformats.org/officeDocument/2006/docPropsVTypes">
  <TotalTime>8</TotalTime>
  <Words>3613</Words>
  <Application>Microsoft Office PowerPoint</Application>
  <PresentationFormat>Custom</PresentationFormat>
  <Paragraphs>165</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Artific Med</vt:lpstr>
      <vt:lpstr>Instrument Serif</vt:lpstr>
      <vt:lpstr>Office Theme</vt:lpstr>
      <vt:lpstr>Lab GPS Navigating Lab Uptime with Ease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Lory McDaniel</cp:lastModifiedBy>
  <cp:revision>2</cp:revision>
  <dcterms:created xsi:type="dcterms:W3CDTF">2026-10-01T21:58:28Z</dcterms:created>
  <dcterms:modified xsi:type="dcterms:W3CDTF">2026-10-01T22:08:53Z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0x0101004FB430A81DA99E44B98E5544E2C5F29C</vt:lpwstr>
  </property>
  <property fmtid="{D5CDD505-2E9C-101B-9397-08002B2CF9AE}" pid="3" name="_dlc_DocIdItemGuid">
    <vt:lpwstr>f2d24de7-b5d0-41d9-b720-9c35f8479673</vt:lpwstr>
  </property>
</Properties>
</file>