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9.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2.xml" ContentType="application/vnd.openxmlformats-officedocument.presentationml.notesSlide+xml"/>
  <Override PartName="/ppt/notesSlides/notesSlide2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0" d="100"/>
          <a:sy n="70" d="100"/>
        </p:scale>
        <p:origin x="4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35" Type="http://schemas.openxmlformats.org/officeDocument/2006/relationships/customXml" Target="../customXml/item4.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09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myself.
I'd like to start with seeing who has made a driver enhancement or a new driver request within the last 6 months or so.  - ask about the experience
We've been working on continuous improvement of the process and education of our engineering team as it grows.  So it will be good to hear from those of you with recent experiences if we are hitting the mark.
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Slide
2</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driver gets used very often, but at DI it enables data flow and manipulation from one connection (be it an instruent, LIS, etc) to another.  Because we use a driver to direct, translate and manipulate data it opens up doors like connectivity to QC systems or CAP connectivity.  Lots of creatie ways drivers can be used.
Our biggest claim to fame and what we are most proud of is our driver library of 1300 vendor neutral drivers.
3</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 we maintain such a large library and why is it constantly changing?  READ slide  Any other reasons you can think of?
Again, being vendor neutral makes us unique – we do not have the constraint of being owned by an instrument or LIS vendor.
And one of the things I liked best when I was a customer is the ability to download any driver I wanted from the library – this is covered by maintenance and support fees.
4</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driver request are typically made for a new driver when a new instrument is being purchased or an instrument that previously could not be interfaces now can.
It's important to work with the lab on their upcoming instrument purchases so a new interface can be ready in time for testing and validation
Enhancement requests come for new workflows sometime in the LIS, but sometimes the instrument itself will update software.
5</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 bit more about the 2 types of requests -
A New driver -
 One of the pain points between Lab and LIS is when new instrumentation is purchased.  Does anyone have a good method for collaboration between the lab and LIS when instrumentation is being selected?
So if you are planning a new purchase – check out the drivers webpage and see if there is an existing driver.  If you aren't sure submit a support ticket with the specs for help.  Or you can download a driver in question to your test system and see if the help file gives you any guidance.
If there isn't an existing driver – please put in the request as soon as possible.
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Including the listed items in the request really helps expedite the process.  DI tries to provide drivers that not only transfer data but that fits into the lab and LIS workflows – that why understanding the testing performed and your LIS are so important.
7</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an enhancement request:
 - what if you can see data in the comm trace but don't see it in the SEL?  Most likely it wasn't in the original driver specs – if you need that data to aid in your workflow – this would be a great example of when to file an enhancement request
But there are cases when it might not be helpful to submit an enhancement – maybe your LIS cannot accept the data or if the request is a custom request for your hospital.
 -
8</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we want to partner with you – by collaborating together we can move faster and get a stronger end product.  The information here will help us to be that partner.
9</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could live demo this if we don’t want to click by click.
10</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website
Go to Support &gt; Customer Support
My DI Community button to log into My DI Community
11</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"contact support" option to start your case submission
12</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template with information
14</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Upload the files to the case.
15</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been working continuously to improve the experience you have when working through a new driver or a driver change.
We have hired a product owner with a deep IM support background and strong knowledge of the lab.
We are focused on engineering education as we have expanded our team.
We have support and engineering working together with you as the testing progresses.
16</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always speak with the customer?  requirements sent to customer and ask for understanding
17</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Approval means engineering understands
Code is written and reviewed if it is clinically significant it has a second code review.
Internal testing by our quality engineers
19</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working closely together we can align with your testing schedule and give you a due date for the beta driver.
20</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is delivered through the my communities support case.
Testing evidence is outlined in driver help -  comm trace or SEL.  help file will be in the bundle and have instructions for testing evidence.
21</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and dev – Betty will become involved if changes are needed to requirements
22</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Submitted is items that came to me for evaluation. Product Owner reviews spec checks, rejections, or sometimes finds resolution through existing driver functionality.
Emphasize importance of Evaluation phase for value – you get resolution while we focus dev on the work that matters rather than spending calories chasing work that is not required.
23</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Enhancement – 60 days
New driver – 120 days
In closing, Maintenance and support allow you to request new drivers and driver enhancements without an additional charge.
Need your help!!!!  Evaluating the whole workflow ensure we will deliver a solution that meets you needs.
Updates to drivers help the whole DI community
Steps
Questions?
24</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AF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8000"/>
          </a:blip>
          <a:srcRect t="13592" b="13592"/>
          <a:stretch/>
        </p:blipFill>
        <p:spPr>
          <a:xfrm>
            <a:off x="0" y="0"/>
            <a:ext cx="18288000" cy="10287000"/>
          </a:xfrm>
          <a:prstGeom prst="rect">
            <a:avLst/>
          </a:prstGeom>
        </p:spPr>
      </p:pic>
      <p:pic>
        <p:nvPicPr>
          <p:cNvPr id="3" name="Image 1" descr="preencoded.png"/>
          <p:cNvPicPr>
            <a:picLocks noChangeAspect="1"/>
          </p:cNvPicPr>
          <p:nvPr/>
        </p:nvPicPr>
        <p:blipFill>
          <a:blip r:embed="rId4"/>
          <a:stretch>
            <a:fillRect/>
          </a:stretch>
        </p:blipFill>
        <p:spPr>
          <a:xfrm>
            <a:off x="1238250" y="914400"/>
            <a:ext cx="3334494" cy="533400"/>
          </a:xfrm>
          <a:prstGeom prst="rect">
            <a:avLst/>
          </a:prstGeom>
        </p:spPr>
      </p:pic>
      <p:sp>
        <p:nvSpPr>
          <p:cNvPr id="4" name="Text 0"/>
          <p:cNvSpPr/>
          <p:nvPr/>
        </p:nvSpPr>
        <p:spPr>
          <a:xfrm>
            <a:off x="1238250" y="3783955"/>
            <a:ext cx="14878050" cy="1195090"/>
          </a:xfrm>
          <a:prstGeom prst="rect">
            <a:avLst/>
          </a:prstGeom>
          <a:noFill/>
          <a:ln/>
        </p:spPr>
        <p:txBody>
          <a:bodyPr wrap="square" lIns="25400" tIns="25400" rIns="25400" bIns="25400" rtlCol="0" anchor="t">
            <a:normAutofit/>
          </a:bodyPr>
          <a:lstStyle/>
          <a:p>
            <a:pPr marL="0" indent="0" algn="l">
              <a:lnSpc>
                <a:spcPct val="77139"/>
              </a:lnSpc>
              <a:buNone/>
            </a:pPr>
            <a:r>
              <a:rPr lang="en-US" sz="8400" kern="0" spc="-180" dirty="0">
                <a:solidFill>
                  <a:srgbClr val="16222C"/>
                </a:solidFill>
                <a:latin typeface="Artific Med" pitchFamily="50" charset="0"/>
                <a:ea typeface="Artific Med" pitchFamily="50" charset="0"/>
                <a:cs typeface="Artific" pitchFamily="34" charset="-120"/>
              </a:rPr>
              <a:t>Submitting Driver </a:t>
            </a:r>
            <a:r>
              <a:rPr lang="en-US" sz="8400" i="1" kern="0" spc="-180" dirty="0">
                <a:solidFill>
                  <a:srgbClr val="16222C"/>
                </a:solidFill>
                <a:latin typeface="Instrument Serif" pitchFamily="2" charset="0"/>
                <a:ea typeface="Georgia" pitchFamily="34" charset="-122"/>
                <a:cs typeface="Georgia" pitchFamily="34" charset="-120"/>
              </a:rPr>
              <a:t>requests</a:t>
            </a:r>
            <a:endParaRPr lang="en-US" sz="8400" dirty="0"/>
          </a:p>
        </p:txBody>
      </p:sp>
      <p:sp>
        <p:nvSpPr>
          <p:cNvPr id="5" name="Shape 1"/>
          <p:cNvSpPr/>
          <p:nvPr/>
        </p:nvSpPr>
        <p:spPr>
          <a:xfrm>
            <a:off x="1238250" y="5436245"/>
            <a:ext cx="1524000" cy="38100"/>
          </a:xfrm>
          <a:prstGeom prst="rect">
            <a:avLst/>
          </a:prstGeom>
          <a:solidFill>
            <a:srgbClr val="F98125"/>
          </a:solidFill>
          <a:ln/>
        </p:spPr>
        <p:txBody>
          <a:bodyPr/>
          <a:lstStyle/>
          <a:p>
            <a:endParaRPr lang="en-US"/>
          </a:p>
        </p:txBody>
      </p:sp>
      <p:sp>
        <p:nvSpPr>
          <p:cNvPr id="6" name="Text 2"/>
          <p:cNvSpPr/>
          <p:nvPr/>
        </p:nvSpPr>
        <p:spPr>
          <a:xfrm>
            <a:off x="1238250" y="5893445"/>
            <a:ext cx="16285845" cy="647700"/>
          </a:xfrm>
          <a:prstGeom prst="rect">
            <a:avLst/>
          </a:prstGeom>
          <a:noFill/>
          <a:ln/>
        </p:spPr>
        <p:txBody>
          <a:bodyPr wrap="square" lIns="25400" tIns="25400" rIns="25400" bIns="25400" rtlCol="0" anchor="t">
            <a:normAutofit/>
          </a:bodyPr>
          <a:lstStyle/>
          <a:p>
            <a:pPr marL="0" indent="0" algn="l">
              <a:lnSpc>
                <a:spcPct val="118519"/>
              </a:lnSpc>
              <a:buNone/>
            </a:pPr>
            <a:r>
              <a:rPr lang="en-US" sz="3000" dirty="0">
                <a:solidFill>
                  <a:srgbClr val="2E4B61"/>
                </a:solidFill>
                <a:latin typeface="Artific Med" pitchFamily="50" charset="0"/>
                <a:ea typeface="Artific Med" pitchFamily="50" charset="0"/>
                <a:cs typeface="Artific" pitchFamily="34" charset="-120"/>
              </a:rPr>
              <a:t>User Group 2026</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990600"/>
            <a:ext cx="17392650" cy="895350"/>
          </a:xfrm>
          <a:prstGeom prst="rect">
            <a:avLst/>
          </a:prstGeom>
          <a:noFill/>
          <a:ln/>
        </p:spPr>
        <p:txBody>
          <a:bodyPr wrap="square" lIns="25400" tIns="25400" rIns="25400" bIns="25400" rtlCol="0" anchor="t">
            <a:normAutofit/>
          </a:bodyPr>
          <a:lstStyle/>
          <a:p>
            <a:pPr marL="0" indent="0" algn="l">
              <a:lnSpc>
                <a:spcPct val="92784"/>
              </a:lnSpc>
              <a:buNone/>
            </a:pPr>
            <a:r>
              <a:rPr lang="en-US" sz="5400" kern="0" spc="-105" dirty="0">
                <a:solidFill>
                  <a:srgbClr val="16222C"/>
                </a:solidFill>
                <a:latin typeface="Artific Med" pitchFamily="50" charset="0"/>
                <a:ea typeface="Artific Med" pitchFamily="50" charset="0"/>
                <a:cs typeface="Artific" pitchFamily="34" charset="-120"/>
              </a:rPr>
              <a:t>Agenda</a:t>
            </a:r>
            <a:endParaRPr lang="en-US" sz="5400" dirty="0"/>
          </a:p>
        </p:txBody>
      </p:sp>
      <p:sp>
        <p:nvSpPr>
          <p:cNvPr id="3" name="Shape 1"/>
          <p:cNvSpPr/>
          <p:nvPr/>
        </p:nvSpPr>
        <p:spPr>
          <a:xfrm>
            <a:off x="1238250" y="2038350"/>
            <a:ext cx="1143000" cy="38100"/>
          </a:xfrm>
          <a:prstGeom prst="rect">
            <a:avLst/>
          </a:prstGeom>
          <a:solidFill>
            <a:srgbClr val="F98125"/>
          </a:solidFill>
          <a:ln/>
        </p:spPr>
        <p:txBody>
          <a:bodyPr/>
          <a:lstStyle/>
          <a:p>
            <a:endParaRPr lang="en-US"/>
          </a:p>
        </p:txBody>
      </p:sp>
      <p:sp>
        <p:nvSpPr>
          <p:cNvPr id="4" name="Shape 2"/>
          <p:cNvSpPr/>
          <p:nvPr/>
        </p:nvSpPr>
        <p:spPr>
          <a:xfrm>
            <a:off x="1238250" y="3832771"/>
            <a:ext cx="14287500" cy="9525"/>
          </a:xfrm>
          <a:prstGeom prst="rect">
            <a:avLst/>
          </a:prstGeom>
          <a:solidFill>
            <a:srgbClr val="DCE4EA"/>
          </a:solidFill>
          <a:ln/>
        </p:spPr>
        <p:txBody>
          <a:bodyPr/>
          <a:lstStyle/>
          <a:p>
            <a:endParaRPr lang="en-US"/>
          </a:p>
        </p:txBody>
      </p:sp>
      <p:sp>
        <p:nvSpPr>
          <p:cNvPr id="5" name="Text 3"/>
          <p:cNvSpPr/>
          <p:nvPr/>
        </p:nvSpPr>
        <p:spPr>
          <a:xfrm>
            <a:off x="1238250" y="2990850"/>
            <a:ext cx="68580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chemeClr val="accent1"/>
                </a:solidFill>
                <a:latin typeface="Artific Med" pitchFamily="50" charset="0"/>
                <a:ea typeface="Artific Med" pitchFamily="50" charset="0"/>
                <a:cs typeface="Artific" pitchFamily="34" charset="-120"/>
              </a:rPr>
              <a:t>01</a:t>
            </a:r>
            <a:endParaRPr lang="en-US" sz="2550" dirty="0">
              <a:solidFill>
                <a:schemeClr val="accent1"/>
              </a:solidFill>
            </a:endParaRPr>
          </a:p>
        </p:txBody>
      </p:sp>
      <p:sp>
        <p:nvSpPr>
          <p:cNvPr id="6" name="Text 4"/>
          <p:cNvSpPr/>
          <p:nvPr/>
        </p:nvSpPr>
        <p:spPr>
          <a:xfrm>
            <a:off x="2190750" y="3000375"/>
            <a:ext cx="9627185"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16222C"/>
                </a:solidFill>
                <a:latin typeface="Artific Med" pitchFamily="50" charset="0"/>
                <a:ea typeface="Artific Med" pitchFamily="50" charset="0"/>
                <a:cs typeface="Artific" pitchFamily="34" charset="-120"/>
              </a:rPr>
              <a:t>What purpose do drivers serve in Instrument Manager?</a:t>
            </a:r>
            <a:endParaRPr lang="en-US" sz="2850" dirty="0"/>
          </a:p>
        </p:txBody>
      </p:sp>
      <p:sp>
        <p:nvSpPr>
          <p:cNvPr id="7" name="Shape 5"/>
          <p:cNvSpPr/>
          <p:nvPr/>
        </p:nvSpPr>
        <p:spPr>
          <a:xfrm>
            <a:off x="1238250" y="5008066"/>
            <a:ext cx="14287500" cy="9525"/>
          </a:xfrm>
          <a:prstGeom prst="rect">
            <a:avLst/>
          </a:prstGeom>
          <a:solidFill>
            <a:srgbClr val="DCE4EA"/>
          </a:solidFill>
          <a:ln/>
        </p:spPr>
        <p:txBody>
          <a:bodyPr/>
          <a:lstStyle/>
          <a:p>
            <a:endParaRPr lang="en-US"/>
          </a:p>
        </p:txBody>
      </p:sp>
      <p:sp>
        <p:nvSpPr>
          <p:cNvPr id="8" name="Text 6"/>
          <p:cNvSpPr/>
          <p:nvPr/>
        </p:nvSpPr>
        <p:spPr>
          <a:xfrm>
            <a:off x="1238250" y="4166146"/>
            <a:ext cx="68580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chemeClr val="accent1"/>
                </a:solidFill>
                <a:latin typeface="Artific Med" pitchFamily="50" charset="0"/>
                <a:ea typeface="Artific Med" pitchFamily="50" charset="0"/>
                <a:cs typeface="Artific" pitchFamily="34" charset="-120"/>
              </a:rPr>
              <a:t>02</a:t>
            </a:r>
            <a:endParaRPr lang="en-US" sz="2550" dirty="0">
              <a:solidFill>
                <a:schemeClr val="accent1"/>
              </a:solidFill>
            </a:endParaRPr>
          </a:p>
        </p:txBody>
      </p:sp>
      <p:sp>
        <p:nvSpPr>
          <p:cNvPr id="9" name="Text 7"/>
          <p:cNvSpPr/>
          <p:nvPr/>
        </p:nvSpPr>
        <p:spPr>
          <a:xfrm>
            <a:off x="2190750" y="4175671"/>
            <a:ext cx="4549363"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16222C"/>
                </a:solidFill>
                <a:latin typeface="Artific Med" pitchFamily="50" charset="0"/>
                <a:ea typeface="Artific Med" pitchFamily="50" charset="0"/>
                <a:cs typeface="Artific" pitchFamily="34" charset="-120"/>
              </a:rPr>
              <a:t>When to submit a request</a:t>
            </a:r>
            <a:endParaRPr lang="en-US" sz="2850" dirty="0"/>
          </a:p>
        </p:txBody>
      </p:sp>
      <p:sp>
        <p:nvSpPr>
          <p:cNvPr id="10" name="Shape 8"/>
          <p:cNvSpPr/>
          <p:nvPr/>
        </p:nvSpPr>
        <p:spPr>
          <a:xfrm>
            <a:off x="1238250" y="6183362"/>
            <a:ext cx="14287500" cy="9525"/>
          </a:xfrm>
          <a:prstGeom prst="rect">
            <a:avLst/>
          </a:prstGeom>
          <a:solidFill>
            <a:srgbClr val="DCE4EA"/>
          </a:solidFill>
          <a:ln/>
        </p:spPr>
        <p:txBody>
          <a:bodyPr/>
          <a:lstStyle/>
          <a:p>
            <a:endParaRPr lang="en-US"/>
          </a:p>
        </p:txBody>
      </p:sp>
      <p:sp>
        <p:nvSpPr>
          <p:cNvPr id="11" name="Text 9"/>
          <p:cNvSpPr/>
          <p:nvPr/>
        </p:nvSpPr>
        <p:spPr>
          <a:xfrm>
            <a:off x="1238250" y="5341441"/>
            <a:ext cx="68580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chemeClr val="accent1"/>
                </a:solidFill>
                <a:latin typeface="Artific Med" pitchFamily="50" charset="0"/>
                <a:ea typeface="Artific Med" pitchFamily="50" charset="0"/>
                <a:cs typeface="Artific" pitchFamily="34" charset="-120"/>
              </a:rPr>
              <a:t>03</a:t>
            </a:r>
            <a:endParaRPr lang="en-US" sz="2550" dirty="0">
              <a:solidFill>
                <a:schemeClr val="accent1"/>
              </a:solidFill>
            </a:endParaRPr>
          </a:p>
        </p:txBody>
      </p:sp>
      <p:sp>
        <p:nvSpPr>
          <p:cNvPr id="12" name="Text 10"/>
          <p:cNvSpPr/>
          <p:nvPr/>
        </p:nvSpPr>
        <p:spPr>
          <a:xfrm>
            <a:off x="2190750" y="5350966"/>
            <a:ext cx="4229636"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16222C"/>
                </a:solidFill>
                <a:latin typeface="Artific Med" pitchFamily="50" charset="0"/>
                <a:ea typeface="Artific Med" pitchFamily="50" charset="0"/>
                <a:cs typeface="Artific" pitchFamily="34" charset="-120"/>
              </a:rPr>
              <a:t>How to submit requests</a:t>
            </a:r>
            <a:endParaRPr lang="en-US" sz="2850" dirty="0"/>
          </a:p>
        </p:txBody>
      </p:sp>
      <p:sp>
        <p:nvSpPr>
          <p:cNvPr id="13" name="Shape 11"/>
          <p:cNvSpPr/>
          <p:nvPr/>
        </p:nvSpPr>
        <p:spPr>
          <a:xfrm>
            <a:off x="1238250" y="7358658"/>
            <a:ext cx="14287500" cy="9525"/>
          </a:xfrm>
          <a:prstGeom prst="rect">
            <a:avLst/>
          </a:prstGeom>
          <a:solidFill>
            <a:srgbClr val="DCE4EA"/>
          </a:solidFill>
          <a:ln/>
        </p:spPr>
        <p:txBody>
          <a:bodyPr/>
          <a:lstStyle/>
          <a:p>
            <a:endParaRPr lang="en-US"/>
          </a:p>
        </p:txBody>
      </p:sp>
      <p:sp>
        <p:nvSpPr>
          <p:cNvPr id="14" name="Text 12"/>
          <p:cNvSpPr/>
          <p:nvPr/>
        </p:nvSpPr>
        <p:spPr>
          <a:xfrm>
            <a:off x="1238250" y="6516737"/>
            <a:ext cx="68580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chemeClr val="accent1"/>
                </a:solidFill>
                <a:latin typeface="Artific Med" pitchFamily="50" charset="0"/>
                <a:ea typeface="Artific Med" pitchFamily="50" charset="0"/>
                <a:cs typeface="Artific" pitchFamily="34" charset="-120"/>
              </a:rPr>
              <a:t>04</a:t>
            </a:r>
            <a:endParaRPr lang="en-US" sz="2550" dirty="0">
              <a:solidFill>
                <a:schemeClr val="accent1"/>
              </a:solidFill>
            </a:endParaRPr>
          </a:p>
        </p:txBody>
      </p:sp>
      <p:sp>
        <p:nvSpPr>
          <p:cNvPr id="15" name="Text 13"/>
          <p:cNvSpPr/>
          <p:nvPr/>
        </p:nvSpPr>
        <p:spPr>
          <a:xfrm>
            <a:off x="2190750" y="6526262"/>
            <a:ext cx="7543800"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16222C"/>
                </a:solidFill>
                <a:latin typeface="Artific Med" pitchFamily="50" charset="0"/>
                <a:ea typeface="Artific Med" pitchFamily="50" charset="0"/>
                <a:cs typeface="Artific" pitchFamily="34" charset="-120"/>
              </a:rPr>
              <a:t>What to expect during the request process</a:t>
            </a:r>
            <a:endParaRPr lang="en-US" sz="2850" dirty="0"/>
          </a:p>
        </p:txBody>
      </p:sp>
      <p:sp>
        <p:nvSpPr>
          <p:cNvPr id="16" name="Text 14"/>
          <p:cNvSpPr/>
          <p:nvPr/>
        </p:nvSpPr>
        <p:spPr>
          <a:xfrm>
            <a:off x="17099012" y="9387929"/>
            <a:ext cx="198388"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What are </a:t>
            </a:r>
            <a:r>
              <a:rPr lang="en-US" sz="4800" i="1" kern="0" spc="-90" dirty="0">
                <a:solidFill>
                  <a:srgbClr val="16222C"/>
                </a:solidFill>
                <a:latin typeface="Instrument Serif" pitchFamily="34" charset="0"/>
                <a:ea typeface="Instrument Serif" pitchFamily="34" charset="-122"/>
                <a:cs typeface="Instrument Serif" pitchFamily="34" charset="-120"/>
              </a:rPr>
              <a:t>drivers?</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Shape 2"/>
          <p:cNvSpPr/>
          <p:nvPr/>
        </p:nvSpPr>
        <p:spPr>
          <a:xfrm>
            <a:off x="1238250" y="2514600"/>
            <a:ext cx="133350" cy="133350"/>
          </a:xfrm>
          <a:prstGeom prst="rect">
            <a:avLst/>
          </a:prstGeom>
          <a:solidFill>
            <a:srgbClr val="0269A3"/>
          </a:solidFill>
          <a:ln/>
        </p:spPr>
        <p:txBody>
          <a:bodyPr/>
          <a:lstStyle/>
          <a:p>
            <a:endParaRPr lang="en-US"/>
          </a:p>
        </p:txBody>
      </p:sp>
      <p:sp>
        <p:nvSpPr>
          <p:cNvPr id="5" name="Text 3"/>
          <p:cNvSpPr/>
          <p:nvPr/>
        </p:nvSpPr>
        <p:spPr>
          <a:xfrm>
            <a:off x="1581150" y="2362200"/>
            <a:ext cx="7397306" cy="880467"/>
          </a:xfrm>
          <a:prstGeom prst="rect">
            <a:avLst/>
          </a:prstGeom>
          <a:noFill/>
          <a:ln/>
        </p:spPr>
        <p:txBody>
          <a:bodyPr wrap="square" lIns="25400" tIns="25400" rIns="25400" bIns="25400" rtlCol="0" anchor="t">
            <a:normAutofit/>
          </a:bodyPr>
          <a:lstStyle/>
          <a:p>
            <a:pPr marL="0" indent="0" algn="l">
              <a:lnSpc>
                <a:spcPct val="100500"/>
              </a:lnSpc>
              <a:buNone/>
            </a:pPr>
            <a:r>
              <a:rPr lang="en-US" sz="2475" dirty="0">
                <a:solidFill>
                  <a:srgbClr val="16222C"/>
                </a:solidFill>
                <a:latin typeface="Artific Med" pitchFamily="50" charset="0"/>
                <a:ea typeface="Artific Med" pitchFamily="50" charset="0"/>
                <a:cs typeface="Artific" pitchFamily="34" charset="-120"/>
              </a:rPr>
              <a:t>Enable communication between a device and Instrument Manager</a:t>
            </a:r>
            <a:endParaRPr lang="en-US" sz="2475" dirty="0"/>
          </a:p>
        </p:txBody>
      </p:sp>
      <p:sp>
        <p:nvSpPr>
          <p:cNvPr id="6" name="Shape 4"/>
          <p:cNvSpPr/>
          <p:nvPr/>
        </p:nvSpPr>
        <p:spPr>
          <a:xfrm>
            <a:off x="1581150" y="3661767"/>
            <a:ext cx="209550" cy="28575"/>
          </a:xfrm>
          <a:prstGeom prst="rect">
            <a:avLst/>
          </a:prstGeom>
          <a:solidFill>
            <a:srgbClr val="F98125"/>
          </a:solidFill>
          <a:ln/>
        </p:spPr>
        <p:txBody>
          <a:bodyPr/>
          <a:lstStyle/>
          <a:p>
            <a:endParaRPr lang="en-US"/>
          </a:p>
        </p:txBody>
      </p:sp>
      <p:sp>
        <p:nvSpPr>
          <p:cNvPr id="7" name="Text 5"/>
          <p:cNvSpPr/>
          <p:nvPr/>
        </p:nvSpPr>
        <p:spPr>
          <a:xfrm>
            <a:off x="1981200" y="3490317"/>
            <a:ext cx="6985254" cy="784622"/>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such as an instrument, LIS/EMR, QC system, automation controller, and more</a:t>
            </a:r>
            <a:endParaRPr lang="en-US" sz="2100" dirty="0"/>
          </a:p>
        </p:txBody>
      </p:sp>
      <p:sp>
        <p:nvSpPr>
          <p:cNvPr id="8" name="Shape 6"/>
          <p:cNvSpPr/>
          <p:nvPr/>
        </p:nvSpPr>
        <p:spPr>
          <a:xfrm>
            <a:off x="1238250" y="4674989"/>
            <a:ext cx="133350" cy="133350"/>
          </a:xfrm>
          <a:prstGeom prst="rect">
            <a:avLst/>
          </a:prstGeom>
          <a:solidFill>
            <a:srgbClr val="0269A3"/>
          </a:solidFill>
          <a:ln/>
        </p:spPr>
        <p:txBody>
          <a:bodyPr/>
          <a:lstStyle/>
          <a:p>
            <a:endParaRPr lang="en-US"/>
          </a:p>
        </p:txBody>
      </p:sp>
      <p:sp>
        <p:nvSpPr>
          <p:cNvPr id="9" name="Text 7"/>
          <p:cNvSpPr/>
          <p:nvPr/>
        </p:nvSpPr>
        <p:spPr>
          <a:xfrm>
            <a:off x="1581150" y="4522589"/>
            <a:ext cx="7397306" cy="880467"/>
          </a:xfrm>
          <a:prstGeom prst="rect">
            <a:avLst/>
          </a:prstGeom>
          <a:noFill/>
          <a:ln/>
        </p:spPr>
        <p:txBody>
          <a:bodyPr wrap="square" lIns="25400" tIns="25400" rIns="25400" bIns="25400" rtlCol="0" anchor="t">
            <a:normAutofit/>
          </a:bodyPr>
          <a:lstStyle/>
          <a:p>
            <a:pPr marL="0" indent="0" algn="l">
              <a:lnSpc>
                <a:spcPct val="100500"/>
              </a:lnSpc>
              <a:buNone/>
            </a:pPr>
            <a:r>
              <a:rPr lang="en-US" sz="2475" dirty="0">
                <a:solidFill>
                  <a:srgbClr val="16222C"/>
                </a:solidFill>
                <a:latin typeface="Artific Med" pitchFamily="50" charset="0"/>
                <a:ea typeface="Artific Med" pitchFamily="50" charset="0"/>
                <a:cs typeface="Artific" pitchFamily="34" charset="-120"/>
              </a:rPr>
              <a:t>Custom coded software installed in Instrument Manager</a:t>
            </a:r>
            <a:endParaRPr lang="en-US" sz="2475" dirty="0"/>
          </a:p>
        </p:txBody>
      </p:sp>
      <p:sp>
        <p:nvSpPr>
          <p:cNvPr id="10" name="Shape 8"/>
          <p:cNvSpPr/>
          <p:nvPr/>
        </p:nvSpPr>
        <p:spPr>
          <a:xfrm>
            <a:off x="1238250" y="5803106"/>
            <a:ext cx="133350" cy="133350"/>
          </a:xfrm>
          <a:prstGeom prst="rect">
            <a:avLst/>
          </a:prstGeom>
          <a:solidFill>
            <a:srgbClr val="0269A3"/>
          </a:solidFill>
          <a:ln/>
        </p:spPr>
        <p:txBody>
          <a:bodyPr/>
          <a:lstStyle/>
          <a:p>
            <a:endParaRPr lang="en-US"/>
          </a:p>
        </p:txBody>
      </p:sp>
      <p:sp>
        <p:nvSpPr>
          <p:cNvPr id="11" name="Text 9"/>
          <p:cNvSpPr/>
          <p:nvPr/>
        </p:nvSpPr>
        <p:spPr>
          <a:xfrm>
            <a:off x="1581150" y="5650706"/>
            <a:ext cx="5968573" cy="459284"/>
          </a:xfrm>
          <a:prstGeom prst="rect">
            <a:avLst/>
          </a:prstGeom>
          <a:noFill/>
          <a:ln/>
        </p:spPr>
        <p:txBody>
          <a:bodyPr wrap="square" lIns="25400" tIns="25400" rIns="25400" bIns="25400" rtlCol="0" anchor="t">
            <a:normAutofit/>
          </a:bodyPr>
          <a:lstStyle/>
          <a:p>
            <a:pPr marL="0" indent="0" algn="l">
              <a:lnSpc>
                <a:spcPct val="100500"/>
              </a:lnSpc>
              <a:buNone/>
            </a:pPr>
            <a:r>
              <a:rPr lang="en-US" sz="2475" dirty="0">
                <a:solidFill>
                  <a:srgbClr val="16222C"/>
                </a:solidFill>
                <a:latin typeface="Artific Med" pitchFamily="50" charset="0"/>
                <a:ea typeface="Artific Med" pitchFamily="50" charset="0"/>
                <a:cs typeface="Artific" pitchFamily="34" charset="-120"/>
              </a:rPr>
              <a:t>We have over 1300 Drivers in our library!</a:t>
            </a:r>
            <a:endParaRPr lang="en-US" sz="2475" dirty="0"/>
          </a:p>
        </p:txBody>
      </p:sp>
      <p:sp>
        <p:nvSpPr>
          <p:cNvPr id="12" name="Shape 10"/>
          <p:cNvSpPr/>
          <p:nvPr/>
        </p:nvSpPr>
        <p:spPr>
          <a:xfrm>
            <a:off x="9448800" y="2362200"/>
            <a:ext cx="7600950" cy="4930676"/>
          </a:xfrm>
          <a:prstGeom prst="roundRect">
            <a:avLst>
              <a:gd name="adj" fmla="val 2318"/>
            </a:avLst>
          </a:prstGeom>
          <a:solidFill>
            <a:srgbClr val="FFFFFF"/>
          </a:solidFill>
          <a:ln w="9525">
            <a:solidFill>
              <a:srgbClr val="E4E9ED"/>
            </a:solidFill>
            <a:prstDash val="solid"/>
          </a:ln>
          <a:effectLst>
            <a:outerShdw blurRad="190500" dist="38100" dir="5400000" algn="bl" rotWithShape="0">
              <a:srgbClr val="2E4B61">
                <a:alpha val="12000"/>
              </a:srgbClr>
            </a:outerShdw>
          </a:effectLst>
        </p:spPr>
        <p:txBody>
          <a:bodyPr/>
          <a:lstStyle/>
          <a:p>
            <a:endParaRPr lang="en-US"/>
          </a:p>
        </p:txBody>
      </p:sp>
      <p:pic>
        <p:nvPicPr>
          <p:cNvPr id="13" name="Image 0" descr="preencoded.png"/>
          <p:cNvPicPr>
            <a:picLocks noChangeAspect="1"/>
          </p:cNvPicPr>
          <p:nvPr/>
        </p:nvPicPr>
        <p:blipFill>
          <a:blip r:embed="rId3"/>
          <a:stretch>
            <a:fillRect/>
          </a:stretch>
        </p:blipFill>
        <p:spPr>
          <a:xfrm>
            <a:off x="9610725" y="2524125"/>
            <a:ext cx="7277100" cy="4606826"/>
          </a:xfrm>
          <a:prstGeom prst="rect">
            <a:avLst/>
          </a:prstGeom>
        </p:spPr>
      </p:pic>
      <p:sp>
        <p:nvSpPr>
          <p:cNvPr id="14" name="Text 11"/>
          <p:cNvSpPr/>
          <p:nvPr/>
        </p:nvSpPr>
        <p:spPr>
          <a:xfrm>
            <a:off x="17089636" y="9387929"/>
            <a:ext cx="207764"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Our philosophy on </a:t>
            </a:r>
            <a:r>
              <a:rPr lang="en-US" sz="4800" i="1" kern="0" spc="-90" dirty="0">
                <a:solidFill>
                  <a:srgbClr val="16222C"/>
                </a:solidFill>
                <a:latin typeface="Instrument Serif" pitchFamily="34" charset="0"/>
                <a:ea typeface="Instrument Serif" pitchFamily="34" charset="-122"/>
                <a:cs typeface="Instrument Serif" pitchFamily="34" charset="-120"/>
              </a:rPr>
              <a:t>drivers</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Shape 2"/>
          <p:cNvSpPr/>
          <p:nvPr/>
        </p:nvSpPr>
        <p:spPr>
          <a:xfrm>
            <a:off x="1238250" y="2447925"/>
            <a:ext cx="133350" cy="133350"/>
          </a:xfrm>
          <a:prstGeom prst="rect">
            <a:avLst/>
          </a:prstGeom>
          <a:solidFill>
            <a:srgbClr val="0269A3"/>
          </a:solidFill>
          <a:ln/>
        </p:spPr>
        <p:txBody>
          <a:bodyPr/>
          <a:lstStyle/>
          <a:p>
            <a:endParaRPr lang="en-US"/>
          </a:p>
        </p:txBody>
      </p:sp>
      <p:sp>
        <p:nvSpPr>
          <p:cNvPr id="5" name="Text 3"/>
          <p:cNvSpPr/>
          <p:nvPr/>
        </p:nvSpPr>
        <p:spPr>
          <a:xfrm>
            <a:off x="1581150" y="2305050"/>
            <a:ext cx="14951583" cy="817364"/>
          </a:xfrm>
          <a:prstGeom prst="rect">
            <a:avLst/>
          </a:prstGeom>
          <a:noFill/>
          <a:ln/>
        </p:spPr>
        <p:txBody>
          <a:bodyPr wrap="square" lIns="25400" tIns="25400" rIns="25400" bIns="25400" rtlCol="0" anchor="t">
            <a:normAutofit/>
          </a:bodyPr>
          <a:lstStyle/>
          <a:p>
            <a:pPr marL="0" indent="0" algn="l">
              <a:lnSpc>
                <a:spcPct val="99805"/>
              </a:lnSpc>
              <a:buNone/>
            </a:pPr>
            <a:r>
              <a:rPr lang="en-US" sz="2325" dirty="0">
                <a:solidFill>
                  <a:srgbClr val="16222C"/>
                </a:solidFill>
                <a:latin typeface="Artific Med" pitchFamily="50" charset="0"/>
                <a:ea typeface="Artific Med" pitchFamily="50" charset="0"/>
                <a:cs typeface="Artific" pitchFamily="34" charset="-120"/>
              </a:rPr>
              <a:t>We maintain a large and constantly updated library of drivers because we understand that laboratory connectivity needs are constantly evolving:</a:t>
            </a:r>
            <a:endParaRPr lang="en-US" sz="2325" dirty="0"/>
          </a:p>
        </p:txBody>
      </p:sp>
      <p:sp>
        <p:nvSpPr>
          <p:cNvPr id="6" name="Shape 4"/>
          <p:cNvSpPr/>
          <p:nvPr/>
        </p:nvSpPr>
        <p:spPr>
          <a:xfrm>
            <a:off x="1581150" y="3455789"/>
            <a:ext cx="209550" cy="28575"/>
          </a:xfrm>
          <a:prstGeom prst="rect">
            <a:avLst/>
          </a:prstGeom>
          <a:solidFill>
            <a:srgbClr val="F98125"/>
          </a:solidFill>
          <a:ln/>
        </p:spPr>
        <p:txBody>
          <a:bodyPr/>
          <a:lstStyle/>
          <a:p>
            <a:endParaRPr lang="en-US"/>
          </a:p>
        </p:txBody>
      </p:sp>
      <p:sp>
        <p:nvSpPr>
          <p:cNvPr id="7" name="Text 5"/>
          <p:cNvSpPr/>
          <p:nvPr/>
        </p:nvSpPr>
        <p:spPr>
          <a:xfrm>
            <a:off x="1981200" y="3293864"/>
            <a:ext cx="5145598" cy="392906"/>
          </a:xfrm>
          <a:prstGeom prst="rect">
            <a:avLst/>
          </a:prstGeom>
          <a:noFill/>
          <a:ln/>
        </p:spPr>
        <p:txBody>
          <a:bodyPr wrap="square" lIns="25400" tIns="25400" rIns="25400" bIns="25400" rtlCol="0" anchor="t">
            <a:normAutofit/>
          </a:bodyPr>
          <a:lstStyle/>
          <a:p>
            <a:pPr marL="0" indent="0" algn="l">
              <a:lnSpc>
                <a:spcPct val="103500"/>
              </a:lnSpc>
              <a:buNone/>
            </a:pPr>
            <a:r>
              <a:rPr lang="en-US" sz="2025" dirty="0">
                <a:solidFill>
                  <a:srgbClr val="2E4B61"/>
                </a:solidFill>
                <a:latin typeface="Artific Med" pitchFamily="50" charset="0"/>
                <a:ea typeface="Artific Med" pitchFamily="50" charset="0"/>
                <a:cs typeface="Artific" pitchFamily="34" charset="-120"/>
              </a:rPr>
              <a:t>IVD manufacturers update their software</a:t>
            </a:r>
            <a:endParaRPr lang="en-US" sz="2025" dirty="0"/>
          </a:p>
        </p:txBody>
      </p:sp>
      <p:sp>
        <p:nvSpPr>
          <p:cNvPr id="8" name="Shape 6"/>
          <p:cNvSpPr/>
          <p:nvPr/>
        </p:nvSpPr>
        <p:spPr>
          <a:xfrm>
            <a:off x="1581150" y="3943945"/>
            <a:ext cx="209550" cy="28575"/>
          </a:xfrm>
          <a:prstGeom prst="rect">
            <a:avLst/>
          </a:prstGeom>
          <a:solidFill>
            <a:srgbClr val="F98125"/>
          </a:solidFill>
          <a:ln/>
        </p:spPr>
        <p:txBody>
          <a:bodyPr/>
          <a:lstStyle/>
          <a:p>
            <a:endParaRPr lang="en-US"/>
          </a:p>
        </p:txBody>
      </p:sp>
      <p:sp>
        <p:nvSpPr>
          <p:cNvPr id="9" name="Text 7"/>
          <p:cNvSpPr/>
          <p:nvPr/>
        </p:nvSpPr>
        <p:spPr>
          <a:xfrm>
            <a:off x="1981200" y="3782020"/>
            <a:ext cx="5528682" cy="392906"/>
          </a:xfrm>
          <a:prstGeom prst="rect">
            <a:avLst/>
          </a:prstGeom>
          <a:noFill/>
          <a:ln/>
        </p:spPr>
        <p:txBody>
          <a:bodyPr wrap="square" lIns="25400" tIns="25400" rIns="25400" bIns="25400" rtlCol="0" anchor="t">
            <a:normAutofit/>
          </a:bodyPr>
          <a:lstStyle/>
          <a:p>
            <a:pPr marL="0" indent="0" algn="l">
              <a:lnSpc>
                <a:spcPct val="103500"/>
              </a:lnSpc>
              <a:buNone/>
            </a:pPr>
            <a:r>
              <a:rPr lang="en-US" sz="2025" dirty="0">
                <a:solidFill>
                  <a:srgbClr val="2E4B61"/>
                </a:solidFill>
                <a:latin typeface="Artific Med" pitchFamily="50" charset="0"/>
                <a:ea typeface="Artific Med" pitchFamily="50" charset="0"/>
                <a:cs typeface="Artific" pitchFamily="34" charset="-120"/>
              </a:rPr>
              <a:t>IVD manufacturers release new instruments</a:t>
            </a:r>
            <a:endParaRPr lang="en-US" sz="2025" dirty="0"/>
          </a:p>
        </p:txBody>
      </p:sp>
      <p:sp>
        <p:nvSpPr>
          <p:cNvPr id="10" name="Shape 8"/>
          <p:cNvSpPr/>
          <p:nvPr/>
        </p:nvSpPr>
        <p:spPr>
          <a:xfrm>
            <a:off x="1581150" y="4432102"/>
            <a:ext cx="209550" cy="28575"/>
          </a:xfrm>
          <a:prstGeom prst="rect">
            <a:avLst/>
          </a:prstGeom>
          <a:solidFill>
            <a:srgbClr val="F98125"/>
          </a:solidFill>
          <a:ln/>
        </p:spPr>
        <p:txBody>
          <a:bodyPr/>
          <a:lstStyle/>
          <a:p>
            <a:endParaRPr lang="en-US"/>
          </a:p>
        </p:txBody>
      </p:sp>
      <p:sp>
        <p:nvSpPr>
          <p:cNvPr id="11" name="Text 9"/>
          <p:cNvSpPr/>
          <p:nvPr/>
        </p:nvSpPr>
        <p:spPr>
          <a:xfrm>
            <a:off x="1981200" y="4270177"/>
            <a:ext cx="4467835" cy="392906"/>
          </a:xfrm>
          <a:prstGeom prst="rect">
            <a:avLst/>
          </a:prstGeom>
          <a:noFill/>
          <a:ln/>
        </p:spPr>
        <p:txBody>
          <a:bodyPr wrap="square" lIns="25400" tIns="25400" rIns="25400" bIns="25400" rtlCol="0" anchor="t">
            <a:normAutofit/>
          </a:bodyPr>
          <a:lstStyle/>
          <a:p>
            <a:pPr marL="0" indent="0" algn="l">
              <a:lnSpc>
                <a:spcPct val="103500"/>
              </a:lnSpc>
              <a:buNone/>
            </a:pPr>
            <a:r>
              <a:rPr lang="en-US" sz="2025" dirty="0">
                <a:solidFill>
                  <a:srgbClr val="2E4B61"/>
                </a:solidFill>
                <a:latin typeface="Artific Med" pitchFamily="50" charset="0"/>
                <a:ea typeface="Artific Med" pitchFamily="50" charset="0"/>
                <a:cs typeface="Artific" pitchFamily="34" charset="-120"/>
              </a:rPr>
              <a:t>LIS/EMR systems change over time</a:t>
            </a:r>
            <a:endParaRPr lang="en-US" sz="2025" dirty="0"/>
          </a:p>
        </p:txBody>
      </p:sp>
      <p:sp>
        <p:nvSpPr>
          <p:cNvPr id="12" name="Shape 10"/>
          <p:cNvSpPr/>
          <p:nvPr/>
        </p:nvSpPr>
        <p:spPr>
          <a:xfrm>
            <a:off x="1581150" y="4920258"/>
            <a:ext cx="209550" cy="28575"/>
          </a:xfrm>
          <a:prstGeom prst="rect">
            <a:avLst/>
          </a:prstGeom>
          <a:solidFill>
            <a:srgbClr val="F98125"/>
          </a:solidFill>
          <a:ln/>
        </p:spPr>
        <p:txBody>
          <a:bodyPr/>
          <a:lstStyle/>
          <a:p>
            <a:endParaRPr lang="en-US"/>
          </a:p>
        </p:txBody>
      </p:sp>
      <p:sp>
        <p:nvSpPr>
          <p:cNvPr id="13" name="Text 11"/>
          <p:cNvSpPr/>
          <p:nvPr/>
        </p:nvSpPr>
        <p:spPr>
          <a:xfrm>
            <a:off x="1981200" y="4758333"/>
            <a:ext cx="4142214" cy="392906"/>
          </a:xfrm>
          <a:prstGeom prst="rect">
            <a:avLst/>
          </a:prstGeom>
          <a:noFill/>
          <a:ln/>
        </p:spPr>
        <p:txBody>
          <a:bodyPr wrap="square" lIns="25400" tIns="25400" rIns="25400" bIns="25400" rtlCol="0" anchor="t">
            <a:normAutofit/>
          </a:bodyPr>
          <a:lstStyle/>
          <a:p>
            <a:pPr marL="0" indent="0" algn="l">
              <a:lnSpc>
                <a:spcPct val="103500"/>
              </a:lnSpc>
              <a:buNone/>
            </a:pPr>
            <a:r>
              <a:rPr lang="en-US" sz="2025" dirty="0">
                <a:solidFill>
                  <a:srgbClr val="2E4B61"/>
                </a:solidFill>
                <a:latin typeface="Artific Med" pitchFamily="50" charset="0"/>
                <a:ea typeface="Artific Med" pitchFamily="50" charset="0"/>
                <a:cs typeface="Artific" pitchFamily="34" charset="-120"/>
              </a:rPr>
              <a:t>Everyone's laboratory is different</a:t>
            </a:r>
            <a:endParaRPr lang="en-US" sz="2025" dirty="0"/>
          </a:p>
        </p:txBody>
      </p:sp>
      <p:sp>
        <p:nvSpPr>
          <p:cNvPr id="14" name="Shape 12"/>
          <p:cNvSpPr/>
          <p:nvPr/>
        </p:nvSpPr>
        <p:spPr>
          <a:xfrm>
            <a:off x="1238250" y="5465564"/>
            <a:ext cx="133350" cy="133350"/>
          </a:xfrm>
          <a:prstGeom prst="rect">
            <a:avLst/>
          </a:prstGeom>
          <a:solidFill>
            <a:srgbClr val="0269A3"/>
          </a:solidFill>
          <a:ln/>
        </p:spPr>
        <p:txBody>
          <a:bodyPr/>
          <a:lstStyle/>
          <a:p>
            <a:endParaRPr lang="en-US"/>
          </a:p>
        </p:txBody>
      </p:sp>
      <p:sp>
        <p:nvSpPr>
          <p:cNvPr id="15" name="Text 13"/>
          <p:cNvSpPr/>
          <p:nvPr/>
        </p:nvSpPr>
        <p:spPr>
          <a:xfrm>
            <a:off x="1581150" y="5322689"/>
            <a:ext cx="8219926" cy="427732"/>
          </a:xfrm>
          <a:prstGeom prst="rect">
            <a:avLst/>
          </a:prstGeom>
          <a:noFill/>
          <a:ln/>
        </p:spPr>
        <p:txBody>
          <a:bodyPr wrap="square" lIns="25400" tIns="25400" rIns="25400" bIns="25400" rtlCol="0" anchor="t">
            <a:normAutofit/>
          </a:bodyPr>
          <a:lstStyle/>
          <a:p>
            <a:pPr marL="0" indent="0" algn="l">
              <a:lnSpc>
                <a:spcPct val="99805"/>
              </a:lnSpc>
              <a:buNone/>
            </a:pPr>
            <a:r>
              <a:rPr lang="en-US" sz="2325" dirty="0">
                <a:solidFill>
                  <a:srgbClr val="16222C"/>
                </a:solidFill>
                <a:latin typeface="Artific Med" pitchFamily="50" charset="0"/>
                <a:ea typeface="Artific Med" pitchFamily="50" charset="0"/>
                <a:cs typeface="Artific" pitchFamily="34" charset="-120"/>
              </a:rPr>
              <a:t>We proudly maintain a device manufacturer neutral policy</a:t>
            </a:r>
            <a:endParaRPr lang="en-US" sz="2325" dirty="0"/>
          </a:p>
        </p:txBody>
      </p:sp>
      <p:sp>
        <p:nvSpPr>
          <p:cNvPr id="16" name="Shape 14"/>
          <p:cNvSpPr/>
          <p:nvPr/>
        </p:nvSpPr>
        <p:spPr>
          <a:xfrm>
            <a:off x="1581150" y="6083796"/>
            <a:ext cx="209550" cy="28575"/>
          </a:xfrm>
          <a:prstGeom prst="rect">
            <a:avLst/>
          </a:prstGeom>
          <a:solidFill>
            <a:srgbClr val="F98125"/>
          </a:solidFill>
          <a:ln/>
        </p:spPr>
        <p:txBody>
          <a:bodyPr/>
          <a:lstStyle/>
          <a:p>
            <a:endParaRPr lang="en-US"/>
          </a:p>
        </p:txBody>
      </p:sp>
      <p:sp>
        <p:nvSpPr>
          <p:cNvPr id="17" name="Text 15"/>
          <p:cNvSpPr/>
          <p:nvPr/>
        </p:nvSpPr>
        <p:spPr>
          <a:xfrm>
            <a:off x="1981200" y="5921871"/>
            <a:ext cx="11542931" cy="392906"/>
          </a:xfrm>
          <a:prstGeom prst="rect">
            <a:avLst/>
          </a:prstGeom>
          <a:noFill/>
          <a:ln/>
        </p:spPr>
        <p:txBody>
          <a:bodyPr wrap="square" lIns="25400" tIns="25400" rIns="25400" bIns="25400" rtlCol="0" anchor="t">
            <a:normAutofit/>
          </a:bodyPr>
          <a:lstStyle/>
          <a:p>
            <a:pPr marL="0" indent="0" algn="l">
              <a:lnSpc>
                <a:spcPct val="103500"/>
              </a:lnSpc>
              <a:buNone/>
            </a:pPr>
            <a:r>
              <a:rPr lang="en-US" sz="2025" dirty="0">
                <a:solidFill>
                  <a:srgbClr val="2E4B61"/>
                </a:solidFill>
                <a:latin typeface="Artific Med" pitchFamily="50" charset="0"/>
                <a:ea typeface="Artific Med" pitchFamily="50" charset="0"/>
                <a:cs typeface="Artific" pitchFamily="34" charset="-120"/>
              </a:rPr>
              <a:t>We will connect any device in your lab to instrument manager regardless of the manufacturer</a:t>
            </a:r>
            <a:endParaRPr lang="en-US" sz="2025" dirty="0"/>
          </a:p>
        </p:txBody>
      </p:sp>
      <p:sp>
        <p:nvSpPr>
          <p:cNvPr id="18" name="Shape 16"/>
          <p:cNvSpPr/>
          <p:nvPr/>
        </p:nvSpPr>
        <p:spPr>
          <a:xfrm>
            <a:off x="1238250" y="6629102"/>
            <a:ext cx="133350" cy="133350"/>
          </a:xfrm>
          <a:prstGeom prst="rect">
            <a:avLst/>
          </a:prstGeom>
          <a:solidFill>
            <a:srgbClr val="0269A3"/>
          </a:solidFill>
          <a:ln/>
        </p:spPr>
        <p:txBody>
          <a:bodyPr/>
          <a:lstStyle/>
          <a:p>
            <a:endParaRPr lang="en-US"/>
          </a:p>
        </p:txBody>
      </p:sp>
      <p:sp>
        <p:nvSpPr>
          <p:cNvPr id="19" name="Text 17"/>
          <p:cNvSpPr/>
          <p:nvPr/>
        </p:nvSpPr>
        <p:spPr>
          <a:xfrm>
            <a:off x="1581150" y="6486227"/>
            <a:ext cx="14951583" cy="817364"/>
          </a:xfrm>
          <a:prstGeom prst="rect">
            <a:avLst/>
          </a:prstGeom>
          <a:noFill/>
          <a:ln/>
        </p:spPr>
        <p:txBody>
          <a:bodyPr wrap="square" lIns="25400" tIns="25400" rIns="25400" bIns="25400" rtlCol="0" anchor="t">
            <a:normAutofit/>
          </a:bodyPr>
          <a:lstStyle/>
          <a:p>
            <a:pPr marL="0" indent="0" algn="l">
              <a:lnSpc>
                <a:spcPct val="99805"/>
              </a:lnSpc>
              <a:buNone/>
            </a:pPr>
            <a:r>
              <a:rPr lang="en-US" sz="2325" dirty="0">
                <a:solidFill>
                  <a:srgbClr val="16222C"/>
                </a:solidFill>
                <a:latin typeface="Artific Med" pitchFamily="50" charset="0"/>
                <a:ea typeface="Artific Med" pitchFamily="50" charset="0"/>
                <a:cs typeface="Artific" pitchFamily="34" charset="-120"/>
              </a:rPr>
              <a:t>New and updated drivers may be downloaded and installed freely for anyone on an active M&amp;S plan with Data Innovations</a:t>
            </a:r>
            <a:endParaRPr lang="en-US" sz="2325" dirty="0"/>
          </a:p>
        </p:txBody>
      </p:sp>
      <p:sp>
        <p:nvSpPr>
          <p:cNvPr id="20" name="Text 18"/>
          <p:cNvSpPr/>
          <p:nvPr/>
        </p:nvSpPr>
        <p:spPr>
          <a:xfrm>
            <a:off x="17089041" y="9387929"/>
            <a:ext cx="208359"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What are </a:t>
            </a:r>
            <a:r>
              <a:rPr lang="en-US" sz="4800" i="1" kern="0" spc="-90" dirty="0">
                <a:solidFill>
                  <a:srgbClr val="16222C"/>
                </a:solidFill>
                <a:latin typeface="Instrument Serif" pitchFamily="34" charset="0"/>
                <a:ea typeface="Instrument Serif" pitchFamily="34" charset="-122"/>
                <a:cs typeface="Instrument Serif" pitchFamily="34" charset="-120"/>
              </a:rPr>
              <a:t>driver requests?</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Text 2"/>
          <p:cNvSpPr/>
          <p:nvPr/>
        </p:nvSpPr>
        <p:spPr>
          <a:xfrm>
            <a:off x="1238250" y="2343150"/>
            <a:ext cx="15925800" cy="433685"/>
          </a:xfrm>
          <a:prstGeom prst="rect">
            <a:avLst/>
          </a:prstGeom>
          <a:noFill/>
          <a:ln/>
        </p:spPr>
        <p:txBody>
          <a:bodyPr wrap="square" lIns="25400" tIns="25400" rIns="25400" bIns="25400" rtlCol="0" anchor="t">
            <a:normAutofit/>
          </a:bodyPr>
          <a:lstStyle/>
          <a:p>
            <a:pPr marL="0" indent="0" algn="l">
              <a:lnSpc>
                <a:spcPct val="101317"/>
              </a:lnSpc>
              <a:buNone/>
            </a:pPr>
            <a:r>
              <a:rPr lang="en-US" sz="2325" dirty="0">
                <a:solidFill>
                  <a:srgbClr val="16222C"/>
                </a:solidFill>
                <a:latin typeface="Artific Med" pitchFamily="50" charset="0"/>
                <a:ea typeface="Artific Med" pitchFamily="50" charset="0"/>
                <a:cs typeface="Artific" pitchFamily="34" charset="-120"/>
              </a:rPr>
              <a:t>Customers on a current M&amp;S plan can submit requests to DI for driver changes. This can include:</a:t>
            </a:r>
            <a:endParaRPr lang="en-US" sz="2325" dirty="0"/>
          </a:p>
        </p:txBody>
      </p:sp>
      <p:sp>
        <p:nvSpPr>
          <p:cNvPr id="5" name="Shape 3"/>
          <p:cNvSpPr/>
          <p:nvPr/>
        </p:nvSpPr>
        <p:spPr>
          <a:xfrm>
            <a:off x="1238250" y="3157835"/>
            <a:ext cx="7677150" cy="6519565"/>
          </a:xfrm>
          <a:prstGeom prst="roundRect">
            <a:avLst>
              <a:gd name="adj" fmla="val 1753"/>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6" name="Shape 4"/>
          <p:cNvSpPr/>
          <p:nvPr/>
        </p:nvSpPr>
        <p:spPr>
          <a:xfrm>
            <a:off x="1238250" y="9667875"/>
            <a:ext cx="7677150" cy="9525"/>
          </a:xfrm>
          <a:prstGeom prst="rect">
            <a:avLst/>
          </a:prstGeom>
          <a:solidFill>
            <a:srgbClr val="E4E9ED"/>
          </a:solidFill>
          <a:ln/>
        </p:spPr>
        <p:txBody>
          <a:bodyPr/>
          <a:lstStyle/>
          <a:p>
            <a:endParaRPr lang="en-US"/>
          </a:p>
        </p:txBody>
      </p:sp>
      <p:sp>
        <p:nvSpPr>
          <p:cNvPr id="7" name="Shape 5"/>
          <p:cNvSpPr/>
          <p:nvPr/>
        </p:nvSpPr>
        <p:spPr>
          <a:xfrm>
            <a:off x="1238250" y="3157835"/>
            <a:ext cx="7677150" cy="152400"/>
          </a:xfrm>
          <a:prstGeom prst="rect">
            <a:avLst/>
          </a:prstGeom>
          <a:solidFill>
            <a:srgbClr val="0269A3"/>
          </a:solidFill>
          <a:ln/>
        </p:spPr>
        <p:txBody>
          <a:bodyPr/>
          <a:lstStyle/>
          <a:p>
            <a:endParaRPr lang="en-US"/>
          </a:p>
        </p:txBody>
      </p:sp>
      <p:sp>
        <p:nvSpPr>
          <p:cNvPr id="8" name="Shape 6"/>
          <p:cNvSpPr/>
          <p:nvPr/>
        </p:nvSpPr>
        <p:spPr>
          <a:xfrm>
            <a:off x="1238250" y="3157835"/>
            <a:ext cx="9525" cy="6519565"/>
          </a:xfrm>
          <a:prstGeom prst="rect">
            <a:avLst/>
          </a:prstGeom>
          <a:solidFill>
            <a:srgbClr val="E4E9ED"/>
          </a:solidFill>
          <a:ln/>
        </p:spPr>
        <p:txBody>
          <a:bodyPr/>
          <a:lstStyle/>
          <a:p>
            <a:endParaRPr lang="en-US"/>
          </a:p>
        </p:txBody>
      </p:sp>
      <p:sp>
        <p:nvSpPr>
          <p:cNvPr id="9" name="Shape 7"/>
          <p:cNvSpPr/>
          <p:nvPr/>
        </p:nvSpPr>
        <p:spPr>
          <a:xfrm>
            <a:off x="8905875" y="3157835"/>
            <a:ext cx="9525" cy="6519565"/>
          </a:xfrm>
          <a:prstGeom prst="rect">
            <a:avLst/>
          </a:prstGeom>
          <a:solidFill>
            <a:srgbClr val="E4E9ED"/>
          </a:solidFill>
          <a:ln/>
        </p:spPr>
        <p:txBody>
          <a:bodyPr/>
          <a:lstStyle/>
          <a:p>
            <a:endParaRPr lang="en-US"/>
          </a:p>
        </p:txBody>
      </p:sp>
      <p:sp>
        <p:nvSpPr>
          <p:cNvPr id="10" name="Text 8"/>
          <p:cNvSpPr/>
          <p:nvPr/>
        </p:nvSpPr>
        <p:spPr>
          <a:xfrm>
            <a:off x="1666875" y="3729335"/>
            <a:ext cx="7501890" cy="486817"/>
          </a:xfrm>
          <a:prstGeom prst="rect">
            <a:avLst/>
          </a:prstGeom>
          <a:noFill/>
          <a:ln/>
        </p:spPr>
        <p:txBody>
          <a:bodyPr wrap="square" lIns="25400" tIns="25400" rIns="25400" bIns="25400" rtlCol="0" anchor="t">
            <a:normAutofit/>
          </a:bodyPr>
          <a:lstStyle/>
          <a:p>
            <a:pPr marL="0" indent="0" algn="l">
              <a:lnSpc>
                <a:spcPct val="92392"/>
              </a:lnSpc>
              <a:buNone/>
            </a:pPr>
            <a:r>
              <a:rPr lang="en-US" sz="2850" dirty="0">
                <a:solidFill>
                  <a:srgbClr val="16222C"/>
                </a:solidFill>
                <a:latin typeface="Artific Med" pitchFamily="50" charset="0"/>
                <a:ea typeface="Artific Med" pitchFamily="50" charset="0"/>
                <a:cs typeface="Artific" pitchFamily="34" charset="-120"/>
              </a:rPr>
              <a:t>A request for a new driver</a:t>
            </a:r>
            <a:endParaRPr lang="en-US" sz="2850" dirty="0"/>
          </a:p>
        </p:txBody>
      </p:sp>
      <p:sp>
        <p:nvSpPr>
          <p:cNvPr id="11" name="Shape 9"/>
          <p:cNvSpPr/>
          <p:nvPr/>
        </p:nvSpPr>
        <p:spPr>
          <a:xfrm>
            <a:off x="1666875" y="4654302"/>
            <a:ext cx="209550" cy="28575"/>
          </a:xfrm>
          <a:prstGeom prst="rect">
            <a:avLst/>
          </a:prstGeom>
          <a:solidFill>
            <a:srgbClr val="F98125"/>
          </a:solidFill>
          <a:ln/>
        </p:spPr>
        <p:txBody>
          <a:bodyPr/>
          <a:lstStyle/>
          <a:p>
            <a:endParaRPr lang="en-US"/>
          </a:p>
        </p:txBody>
      </p:sp>
      <p:sp>
        <p:nvSpPr>
          <p:cNvPr id="12" name="Text 10"/>
          <p:cNvSpPr/>
          <p:nvPr/>
        </p:nvSpPr>
        <p:spPr>
          <a:xfrm>
            <a:off x="2066925" y="4482852"/>
            <a:ext cx="4213756" cy="411361"/>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Considering purchasing a device</a:t>
            </a:r>
            <a:endParaRPr lang="en-US" sz="2100" dirty="0"/>
          </a:p>
        </p:txBody>
      </p:sp>
      <p:sp>
        <p:nvSpPr>
          <p:cNvPr id="13" name="Shape 11"/>
          <p:cNvSpPr/>
          <p:nvPr/>
        </p:nvSpPr>
        <p:spPr>
          <a:xfrm>
            <a:off x="1666875" y="5218063"/>
            <a:ext cx="209550" cy="28575"/>
          </a:xfrm>
          <a:prstGeom prst="rect">
            <a:avLst/>
          </a:prstGeom>
          <a:solidFill>
            <a:srgbClr val="F98125"/>
          </a:solidFill>
          <a:ln/>
        </p:spPr>
        <p:txBody>
          <a:bodyPr/>
          <a:lstStyle/>
          <a:p>
            <a:endParaRPr lang="en-US"/>
          </a:p>
        </p:txBody>
      </p:sp>
      <p:sp>
        <p:nvSpPr>
          <p:cNvPr id="14" name="Text 12"/>
          <p:cNvSpPr/>
          <p:nvPr/>
        </p:nvSpPr>
        <p:spPr>
          <a:xfrm>
            <a:off x="2066925" y="5046613"/>
            <a:ext cx="5311765" cy="411361"/>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Have a device you want to interface to IM</a:t>
            </a:r>
            <a:endParaRPr lang="en-US" sz="2100" dirty="0"/>
          </a:p>
        </p:txBody>
      </p:sp>
      <p:sp>
        <p:nvSpPr>
          <p:cNvPr id="15" name="Shape 13"/>
          <p:cNvSpPr/>
          <p:nvPr/>
        </p:nvSpPr>
        <p:spPr>
          <a:xfrm>
            <a:off x="9372600" y="3157835"/>
            <a:ext cx="7677150" cy="6519565"/>
          </a:xfrm>
          <a:prstGeom prst="roundRect">
            <a:avLst>
              <a:gd name="adj" fmla="val 1753"/>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16" name="Shape 14"/>
          <p:cNvSpPr/>
          <p:nvPr/>
        </p:nvSpPr>
        <p:spPr>
          <a:xfrm>
            <a:off x="9372600" y="9667875"/>
            <a:ext cx="7677150" cy="9525"/>
          </a:xfrm>
          <a:prstGeom prst="rect">
            <a:avLst/>
          </a:prstGeom>
          <a:solidFill>
            <a:srgbClr val="E4E9ED"/>
          </a:solidFill>
          <a:ln/>
        </p:spPr>
        <p:txBody>
          <a:bodyPr/>
          <a:lstStyle/>
          <a:p>
            <a:endParaRPr lang="en-US"/>
          </a:p>
        </p:txBody>
      </p:sp>
      <p:sp>
        <p:nvSpPr>
          <p:cNvPr id="17" name="Shape 15"/>
          <p:cNvSpPr/>
          <p:nvPr/>
        </p:nvSpPr>
        <p:spPr>
          <a:xfrm>
            <a:off x="9372600" y="3157835"/>
            <a:ext cx="7677150" cy="152400"/>
          </a:xfrm>
          <a:prstGeom prst="rect">
            <a:avLst/>
          </a:prstGeom>
          <a:solidFill>
            <a:srgbClr val="0269A3"/>
          </a:solidFill>
          <a:ln/>
        </p:spPr>
        <p:txBody>
          <a:bodyPr/>
          <a:lstStyle/>
          <a:p>
            <a:endParaRPr lang="en-US"/>
          </a:p>
        </p:txBody>
      </p:sp>
      <p:sp>
        <p:nvSpPr>
          <p:cNvPr id="18" name="Shape 16"/>
          <p:cNvSpPr/>
          <p:nvPr/>
        </p:nvSpPr>
        <p:spPr>
          <a:xfrm>
            <a:off x="9372600" y="3157835"/>
            <a:ext cx="9525" cy="6519565"/>
          </a:xfrm>
          <a:prstGeom prst="rect">
            <a:avLst/>
          </a:prstGeom>
          <a:solidFill>
            <a:srgbClr val="E4E9ED"/>
          </a:solidFill>
          <a:ln/>
        </p:spPr>
        <p:txBody>
          <a:bodyPr/>
          <a:lstStyle/>
          <a:p>
            <a:endParaRPr lang="en-US"/>
          </a:p>
        </p:txBody>
      </p:sp>
      <p:sp>
        <p:nvSpPr>
          <p:cNvPr id="19" name="Shape 17"/>
          <p:cNvSpPr/>
          <p:nvPr/>
        </p:nvSpPr>
        <p:spPr>
          <a:xfrm>
            <a:off x="17040225" y="3157835"/>
            <a:ext cx="9525" cy="6519565"/>
          </a:xfrm>
          <a:prstGeom prst="rect">
            <a:avLst/>
          </a:prstGeom>
          <a:solidFill>
            <a:srgbClr val="E4E9ED"/>
          </a:solidFill>
          <a:ln/>
        </p:spPr>
        <p:txBody>
          <a:bodyPr/>
          <a:lstStyle/>
          <a:p>
            <a:endParaRPr lang="en-US"/>
          </a:p>
        </p:txBody>
      </p:sp>
      <p:sp>
        <p:nvSpPr>
          <p:cNvPr id="20" name="Text 18"/>
          <p:cNvSpPr/>
          <p:nvPr/>
        </p:nvSpPr>
        <p:spPr>
          <a:xfrm>
            <a:off x="9801225" y="3729335"/>
            <a:ext cx="7501890" cy="486817"/>
          </a:xfrm>
          <a:prstGeom prst="rect">
            <a:avLst/>
          </a:prstGeom>
          <a:noFill/>
          <a:ln/>
        </p:spPr>
        <p:txBody>
          <a:bodyPr wrap="square" lIns="25400" tIns="25400" rIns="25400" bIns="25400" rtlCol="0" anchor="t">
            <a:normAutofit/>
          </a:bodyPr>
          <a:lstStyle/>
          <a:p>
            <a:pPr marL="0" indent="0" algn="l">
              <a:lnSpc>
                <a:spcPct val="92392"/>
              </a:lnSpc>
              <a:buNone/>
            </a:pPr>
            <a:r>
              <a:rPr lang="en-US" sz="2850" dirty="0">
                <a:solidFill>
                  <a:srgbClr val="16222C"/>
                </a:solidFill>
                <a:latin typeface="Artific Med" pitchFamily="50" charset="0"/>
                <a:ea typeface="Artific Med" pitchFamily="50" charset="0"/>
                <a:cs typeface="Artific" pitchFamily="34" charset="-120"/>
              </a:rPr>
              <a:t>A request to enhance (change) a driver</a:t>
            </a:r>
            <a:endParaRPr lang="en-US" sz="2850" dirty="0"/>
          </a:p>
        </p:txBody>
      </p:sp>
      <p:sp>
        <p:nvSpPr>
          <p:cNvPr id="21" name="Shape 19"/>
          <p:cNvSpPr/>
          <p:nvPr/>
        </p:nvSpPr>
        <p:spPr>
          <a:xfrm>
            <a:off x="9801225" y="4654302"/>
            <a:ext cx="209550" cy="28575"/>
          </a:xfrm>
          <a:prstGeom prst="rect">
            <a:avLst/>
          </a:prstGeom>
          <a:solidFill>
            <a:srgbClr val="F98125"/>
          </a:solidFill>
          <a:ln/>
        </p:spPr>
        <p:txBody>
          <a:bodyPr/>
          <a:lstStyle/>
          <a:p>
            <a:endParaRPr lang="en-US"/>
          </a:p>
        </p:txBody>
      </p:sp>
      <p:sp>
        <p:nvSpPr>
          <p:cNvPr id="22" name="Text 20"/>
          <p:cNvSpPr/>
          <p:nvPr/>
        </p:nvSpPr>
        <p:spPr>
          <a:xfrm>
            <a:off x="10201275" y="4482852"/>
            <a:ext cx="6286173" cy="411361"/>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Be able to process data available in the message</a:t>
            </a:r>
            <a:endParaRPr lang="en-US" sz="2100" dirty="0"/>
          </a:p>
        </p:txBody>
      </p:sp>
      <p:sp>
        <p:nvSpPr>
          <p:cNvPr id="23" name="Shape 21"/>
          <p:cNvSpPr/>
          <p:nvPr/>
        </p:nvSpPr>
        <p:spPr>
          <a:xfrm>
            <a:off x="9801225" y="5218063"/>
            <a:ext cx="209550" cy="28575"/>
          </a:xfrm>
          <a:prstGeom prst="rect">
            <a:avLst/>
          </a:prstGeom>
          <a:solidFill>
            <a:srgbClr val="F98125"/>
          </a:solidFill>
          <a:ln/>
        </p:spPr>
        <p:txBody>
          <a:bodyPr/>
          <a:lstStyle/>
          <a:p>
            <a:endParaRPr lang="en-US"/>
          </a:p>
        </p:txBody>
      </p:sp>
      <p:sp>
        <p:nvSpPr>
          <p:cNvPr id="24" name="Text 22"/>
          <p:cNvSpPr/>
          <p:nvPr/>
        </p:nvSpPr>
        <p:spPr>
          <a:xfrm>
            <a:off x="10201275" y="5046613"/>
            <a:ext cx="3108707" cy="411361"/>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Achieve a new workflow</a:t>
            </a:r>
            <a:endParaRPr lang="en-US" sz="2100" dirty="0"/>
          </a:p>
        </p:txBody>
      </p:sp>
      <p:sp>
        <p:nvSpPr>
          <p:cNvPr id="25" name="Text 23"/>
          <p:cNvSpPr/>
          <p:nvPr/>
        </p:nvSpPr>
        <p:spPr>
          <a:xfrm>
            <a:off x="17093952" y="9387929"/>
            <a:ext cx="203448"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790575"/>
          </a:xfrm>
          <a:prstGeom prst="rect">
            <a:avLst/>
          </a:prstGeom>
          <a:noFill/>
          <a:ln/>
        </p:spPr>
        <p:txBody>
          <a:bodyPr wrap="square" lIns="25400" tIns="25400" rIns="25400" bIns="25400" rtlCol="0" anchor="t">
            <a:normAutofit/>
          </a:bodyPr>
          <a:lstStyle/>
          <a:p>
            <a:pPr marL="0" indent="0" algn="l">
              <a:lnSpc>
                <a:spcPct val="92593"/>
              </a:lnSpc>
              <a:buNone/>
            </a:pPr>
            <a:r>
              <a:rPr lang="en-US" sz="4500" kern="0" spc="-90" dirty="0">
                <a:solidFill>
                  <a:srgbClr val="16222C"/>
                </a:solidFill>
                <a:latin typeface="Artific Med" pitchFamily="50" charset="0"/>
                <a:ea typeface="Artific Med" pitchFamily="50" charset="0"/>
                <a:cs typeface="Artific" pitchFamily="34" charset="-120"/>
              </a:rPr>
              <a:t>When to make a request – </a:t>
            </a:r>
            <a:r>
              <a:rPr lang="en-US" sz="4500" i="1" kern="0" spc="-90" dirty="0">
                <a:solidFill>
                  <a:srgbClr val="16222C"/>
                </a:solidFill>
                <a:latin typeface="Instrument Serif" pitchFamily="34" charset="0"/>
                <a:ea typeface="Instrument Serif" pitchFamily="34" charset="-122"/>
                <a:cs typeface="Instrument Serif" pitchFamily="34" charset="-120"/>
              </a:rPr>
              <a:t>new driver</a:t>
            </a:r>
            <a:endParaRPr lang="en-US" sz="4500" dirty="0"/>
          </a:p>
        </p:txBody>
      </p:sp>
      <p:sp>
        <p:nvSpPr>
          <p:cNvPr id="3" name="Shape 1"/>
          <p:cNvSpPr/>
          <p:nvPr/>
        </p:nvSpPr>
        <p:spPr>
          <a:xfrm>
            <a:off x="1238250" y="1762125"/>
            <a:ext cx="1143000" cy="38100"/>
          </a:xfrm>
          <a:prstGeom prst="rect">
            <a:avLst/>
          </a:prstGeom>
          <a:solidFill>
            <a:srgbClr val="F98125"/>
          </a:solidFill>
          <a:ln/>
        </p:spPr>
        <p:txBody>
          <a:bodyPr/>
          <a:lstStyle/>
          <a:p>
            <a:endParaRPr lang="en-US"/>
          </a:p>
        </p:txBody>
      </p:sp>
      <p:sp>
        <p:nvSpPr>
          <p:cNvPr id="4" name="Shape 2"/>
          <p:cNvSpPr/>
          <p:nvPr/>
        </p:nvSpPr>
        <p:spPr>
          <a:xfrm>
            <a:off x="1238250" y="2238375"/>
            <a:ext cx="7677150" cy="7439025"/>
          </a:xfrm>
          <a:prstGeom prst="roundRect">
            <a:avLst>
              <a:gd name="adj" fmla="val 1536"/>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5" name="Shape 3"/>
          <p:cNvSpPr/>
          <p:nvPr/>
        </p:nvSpPr>
        <p:spPr>
          <a:xfrm>
            <a:off x="1238250" y="9667875"/>
            <a:ext cx="7677150" cy="9525"/>
          </a:xfrm>
          <a:prstGeom prst="rect">
            <a:avLst/>
          </a:prstGeom>
          <a:solidFill>
            <a:srgbClr val="E4E9ED"/>
          </a:solidFill>
          <a:ln/>
        </p:spPr>
        <p:txBody>
          <a:bodyPr/>
          <a:lstStyle/>
          <a:p>
            <a:endParaRPr lang="en-US"/>
          </a:p>
        </p:txBody>
      </p:sp>
      <p:sp>
        <p:nvSpPr>
          <p:cNvPr id="6" name="Shape 4"/>
          <p:cNvSpPr/>
          <p:nvPr/>
        </p:nvSpPr>
        <p:spPr>
          <a:xfrm>
            <a:off x="1238250" y="2238375"/>
            <a:ext cx="7677150" cy="152400"/>
          </a:xfrm>
          <a:prstGeom prst="rect">
            <a:avLst/>
          </a:prstGeom>
          <a:solidFill>
            <a:srgbClr val="0269A3"/>
          </a:solidFill>
          <a:ln/>
        </p:spPr>
        <p:txBody>
          <a:bodyPr/>
          <a:lstStyle/>
          <a:p>
            <a:endParaRPr lang="en-US"/>
          </a:p>
        </p:txBody>
      </p:sp>
      <p:sp>
        <p:nvSpPr>
          <p:cNvPr id="7" name="Shape 5"/>
          <p:cNvSpPr/>
          <p:nvPr/>
        </p:nvSpPr>
        <p:spPr>
          <a:xfrm>
            <a:off x="1238250" y="2238375"/>
            <a:ext cx="9525" cy="7439025"/>
          </a:xfrm>
          <a:prstGeom prst="rect">
            <a:avLst/>
          </a:prstGeom>
          <a:solidFill>
            <a:srgbClr val="E4E9ED"/>
          </a:solidFill>
          <a:ln/>
        </p:spPr>
        <p:txBody>
          <a:bodyPr/>
          <a:lstStyle/>
          <a:p>
            <a:endParaRPr lang="en-US"/>
          </a:p>
        </p:txBody>
      </p:sp>
      <p:sp>
        <p:nvSpPr>
          <p:cNvPr id="8" name="Shape 6"/>
          <p:cNvSpPr/>
          <p:nvPr/>
        </p:nvSpPr>
        <p:spPr>
          <a:xfrm>
            <a:off x="8905875" y="2238375"/>
            <a:ext cx="9525" cy="7439025"/>
          </a:xfrm>
          <a:prstGeom prst="rect">
            <a:avLst/>
          </a:prstGeom>
          <a:solidFill>
            <a:srgbClr val="E4E9ED"/>
          </a:solidFill>
          <a:ln/>
        </p:spPr>
        <p:txBody>
          <a:bodyPr/>
          <a:lstStyle/>
          <a:p>
            <a:endParaRPr lang="en-US"/>
          </a:p>
        </p:txBody>
      </p:sp>
      <p:sp>
        <p:nvSpPr>
          <p:cNvPr id="9" name="Text 7"/>
          <p:cNvSpPr/>
          <p:nvPr/>
        </p:nvSpPr>
        <p:spPr>
          <a:xfrm>
            <a:off x="1628775" y="2752725"/>
            <a:ext cx="7585710" cy="415975"/>
          </a:xfrm>
          <a:prstGeom prst="rect">
            <a:avLst/>
          </a:prstGeom>
          <a:noFill/>
          <a:ln/>
        </p:spPr>
        <p:txBody>
          <a:bodyPr wrap="square" lIns="25400" tIns="25400" rIns="25400" bIns="25400" rtlCol="0" anchor="t">
            <a:normAutofit/>
          </a:bodyPr>
          <a:lstStyle/>
          <a:p>
            <a:pPr marL="0" indent="0" algn="l">
              <a:lnSpc>
                <a:spcPct val="96780"/>
              </a:lnSpc>
              <a:buNone/>
            </a:pPr>
            <a:r>
              <a:rPr lang="en-US" sz="2325" dirty="0">
                <a:solidFill>
                  <a:srgbClr val="0269A3"/>
                </a:solidFill>
                <a:latin typeface="Artific Med" pitchFamily="50" charset="0"/>
                <a:ea typeface="Artific Med" pitchFamily="50" charset="0"/>
                <a:cs typeface="Artific" pitchFamily="34" charset="-120"/>
              </a:rPr>
              <a:t>Example of when you would request a new driver:</a:t>
            </a:r>
            <a:endParaRPr lang="en-US" sz="2325" dirty="0"/>
          </a:p>
        </p:txBody>
      </p:sp>
      <p:sp>
        <p:nvSpPr>
          <p:cNvPr id="10" name="Shape 8"/>
          <p:cNvSpPr/>
          <p:nvPr/>
        </p:nvSpPr>
        <p:spPr>
          <a:xfrm>
            <a:off x="1628775" y="3549700"/>
            <a:ext cx="209550" cy="28575"/>
          </a:xfrm>
          <a:prstGeom prst="rect">
            <a:avLst/>
          </a:prstGeom>
          <a:solidFill>
            <a:srgbClr val="F98125"/>
          </a:solidFill>
          <a:ln/>
        </p:spPr>
        <p:txBody>
          <a:bodyPr/>
          <a:lstStyle/>
          <a:p>
            <a:endParaRPr lang="en-US"/>
          </a:p>
        </p:txBody>
      </p:sp>
      <p:sp>
        <p:nvSpPr>
          <p:cNvPr id="11" name="Text 9"/>
          <p:cNvSpPr/>
          <p:nvPr/>
        </p:nvSpPr>
        <p:spPr>
          <a:xfrm>
            <a:off x="2028825" y="3397300"/>
            <a:ext cx="6690932" cy="1077962"/>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You are planning to purchase and/or implement a new instrument driver, and the driver is not listed in our driver library</a:t>
            </a:r>
            <a:endParaRPr lang="en-US" sz="1950" dirty="0"/>
          </a:p>
        </p:txBody>
      </p:sp>
      <p:sp>
        <p:nvSpPr>
          <p:cNvPr id="12" name="Shape 10"/>
          <p:cNvSpPr/>
          <p:nvPr/>
        </p:nvSpPr>
        <p:spPr>
          <a:xfrm>
            <a:off x="1628775" y="4799112"/>
            <a:ext cx="209550" cy="28575"/>
          </a:xfrm>
          <a:prstGeom prst="rect">
            <a:avLst/>
          </a:prstGeom>
          <a:solidFill>
            <a:srgbClr val="F98125"/>
          </a:solidFill>
          <a:ln/>
        </p:spPr>
        <p:txBody>
          <a:bodyPr/>
          <a:lstStyle/>
          <a:p>
            <a:endParaRPr lang="en-US"/>
          </a:p>
        </p:txBody>
      </p:sp>
      <p:sp>
        <p:nvSpPr>
          <p:cNvPr id="13" name="Text 11"/>
          <p:cNvSpPr/>
          <p:nvPr/>
        </p:nvSpPr>
        <p:spPr>
          <a:xfrm>
            <a:off x="2028825" y="4646712"/>
            <a:ext cx="6690932" cy="73134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A driver for a device you wish to connect to instrument manager is not listed within the 1300 drivers available today</a:t>
            </a:r>
            <a:endParaRPr lang="en-US" sz="1950" dirty="0"/>
          </a:p>
        </p:txBody>
      </p:sp>
      <p:sp>
        <p:nvSpPr>
          <p:cNvPr id="14" name="Shape 12"/>
          <p:cNvSpPr/>
          <p:nvPr/>
        </p:nvSpPr>
        <p:spPr>
          <a:xfrm>
            <a:off x="1628775" y="5701903"/>
            <a:ext cx="209550" cy="28575"/>
          </a:xfrm>
          <a:prstGeom prst="rect">
            <a:avLst/>
          </a:prstGeom>
          <a:solidFill>
            <a:srgbClr val="F98125"/>
          </a:solidFill>
          <a:ln/>
        </p:spPr>
        <p:txBody>
          <a:bodyPr/>
          <a:lstStyle/>
          <a:p>
            <a:endParaRPr lang="en-US"/>
          </a:p>
        </p:txBody>
      </p:sp>
      <p:sp>
        <p:nvSpPr>
          <p:cNvPr id="15" name="Text 13"/>
          <p:cNvSpPr/>
          <p:nvPr/>
        </p:nvSpPr>
        <p:spPr>
          <a:xfrm>
            <a:off x="2028825" y="5549503"/>
            <a:ext cx="6009501"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You are interested in being a test site for the driver</a:t>
            </a:r>
            <a:endParaRPr lang="en-US" sz="1950" dirty="0"/>
          </a:p>
        </p:txBody>
      </p:sp>
      <p:sp>
        <p:nvSpPr>
          <p:cNvPr id="16" name="Shape 14"/>
          <p:cNvSpPr/>
          <p:nvPr/>
        </p:nvSpPr>
        <p:spPr>
          <a:xfrm>
            <a:off x="9372600" y="2238375"/>
            <a:ext cx="7677150" cy="7439025"/>
          </a:xfrm>
          <a:prstGeom prst="roundRect">
            <a:avLst>
              <a:gd name="adj" fmla="val 1536"/>
            </a:avLst>
          </a:prstGeom>
          <a:solidFill>
            <a:srgbClr val="F5F1EA"/>
          </a:solidFill>
          <a:ln/>
        </p:spPr>
        <p:txBody>
          <a:bodyPr/>
          <a:lstStyle/>
          <a:p>
            <a:endParaRPr lang="en-US"/>
          </a:p>
        </p:txBody>
      </p:sp>
      <p:sp>
        <p:nvSpPr>
          <p:cNvPr id="17" name="Shape 15"/>
          <p:cNvSpPr/>
          <p:nvPr/>
        </p:nvSpPr>
        <p:spPr>
          <a:xfrm>
            <a:off x="9372600" y="9667875"/>
            <a:ext cx="7677150" cy="9525"/>
          </a:xfrm>
          <a:prstGeom prst="rect">
            <a:avLst/>
          </a:prstGeom>
          <a:solidFill>
            <a:srgbClr val="E6DFD3"/>
          </a:solidFill>
          <a:ln/>
        </p:spPr>
        <p:txBody>
          <a:bodyPr/>
          <a:lstStyle/>
          <a:p>
            <a:endParaRPr lang="en-US"/>
          </a:p>
        </p:txBody>
      </p:sp>
      <p:sp>
        <p:nvSpPr>
          <p:cNvPr id="18" name="Shape 16"/>
          <p:cNvSpPr/>
          <p:nvPr/>
        </p:nvSpPr>
        <p:spPr>
          <a:xfrm>
            <a:off x="9372600" y="2238375"/>
            <a:ext cx="7677150" cy="152400"/>
          </a:xfrm>
          <a:prstGeom prst="rect">
            <a:avLst/>
          </a:prstGeom>
          <a:solidFill>
            <a:srgbClr val="5F8FB4"/>
          </a:solidFill>
          <a:ln/>
        </p:spPr>
        <p:txBody>
          <a:bodyPr/>
          <a:lstStyle/>
          <a:p>
            <a:endParaRPr lang="en-US"/>
          </a:p>
        </p:txBody>
      </p:sp>
      <p:sp>
        <p:nvSpPr>
          <p:cNvPr id="19" name="Shape 17"/>
          <p:cNvSpPr/>
          <p:nvPr/>
        </p:nvSpPr>
        <p:spPr>
          <a:xfrm>
            <a:off x="9372600" y="2238375"/>
            <a:ext cx="9525" cy="7439025"/>
          </a:xfrm>
          <a:prstGeom prst="rect">
            <a:avLst/>
          </a:prstGeom>
          <a:solidFill>
            <a:srgbClr val="E6DFD3"/>
          </a:solidFill>
          <a:ln/>
        </p:spPr>
        <p:txBody>
          <a:bodyPr/>
          <a:lstStyle/>
          <a:p>
            <a:endParaRPr lang="en-US"/>
          </a:p>
        </p:txBody>
      </p:sp>
      <p:sp>
        <p:nvSpPr>
          <p:cNvPr id="20" name="Shape 18"/>
          <p:cNvSpPr/>
          <p:nvPr/>
        </p:nvSpPr>
        <p:spPr>
          <a:xfrm>
            <a:off x="17040225" y="2238375"/>
            <a:ext cx="9525" cy="7439025"/>
          </a:xfrm>
          <a:prstGeom prst="rect">
            <a:avLst/>
          </a:prstGeom>
          <a:solidFill>
            <a:srgbClr val="E6DFD3"/>
          </a:solidFill>
          <a:ln/>
        </p:spPr>
        <p:txBody>
          <a:bodyPr/>
          <a:lstStyle/>
          <a:p>
            <a:endParaRPr lang="en-US"/>
          </a:p>
        </p:txBody>
      </p:sp>
      <p:sp>
        <p:nvSpPr>
          <p:cNvPr id="21" name="Text 19"/>
          <p:cNvSpPr/>
          <p:nvPr/>
        </p:nvSpPr>
        <p:spPr>
          <a:xfrm>
            <a:off x="9763125" y="2752725"/>
            <a:ext cx="7585710" cy="415975"/>
          </a:xfrm>
          <a:prstGeom prst="rect">
            <a:avLst/>
          </a:prstGeom>
          <a:noFill/>
          <a:ln/>
        </p:spPr>
        <p:txBody>
          <a:bodyPr wrap="square" lIns="25400" tIns="25400" rIns="25400" bIns="25400" rtlCol="0" anchor="t">
            <a:normAutofit/>
          </a:bodyPr>
          <a:lstStyle/>
          <a:p>
            <a:pPr marL="0" indent="0" algn="l">
              <a:lnSpc>
                <a:spcPct val="96780"/>
              </a:lnSpc>
              <a:buNone/>
            </a:pPr>
            <a:r>
              <a:rPr lang="en-US" sz="2325" dirty="0">
                <a:solidFill>
                  <a:srgbClr val="2E4B61"/>
                </a:solidFill>
                <a:latin typeface="Artific Med" pitchFamily="50" charset="0"/>
                <a:ea typeface="Artific Med" pitchFamily="50" charset="0"/>
                <a:cs typeface="Artific" pitchFamily="34" charset="-120"/>
              </a:rPr>
              <a:t>Example of when not to request a new driver:</a:t>
            </a:r>
            <a:endParaRPr lang="en-US" sz="2325" dirty="0"/>
          </a:p>
        </p:txBody>
      </p:sp>
      <p:sp>
        <p:nvSpPr>
          <p:cNvPr id="22" name="Shape 20"/>
          <p:cNvSpPr/>
          <p:nvPr/>
        </p:nvSpPr>
        <p:spPr>
          <a:xfrm>
            <a:off x="9763125" y="3549700"/>
            <a:ext cx="209550" cy="28575"/>
          </a:xfrm>
          <a:prstGeom prst="rect">
            <a:avLst/>
          </a:prstGeom>
          <a:solidFill>
            <a:srgbClr val="5F8FB4"/>
          </a:solidFill>
          <a:ln/>
        </p:spPr>
        <p:txBody>
          <a:bodyPr/>
          <a:lstStyle/>
          <a:p>
            <a:endParaRPr lang="en-US"/>
          </a:p>
        </p:txBody>
      </p:sp>
      <p:sp>
        <p:nvSpPr>
          <p:cNvPr id="23" name="Text 21"/>
          <p:cNvSpPr/>
          <p:nvPr/>
        </p:nvSpPr>
        <p:spPr>
          <a:xfrm>
            <a:off x="10163175" y="3397300"/>
            <a:ext cx="6690932" cy="73134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You need help understanding which driver to select for your device</a:t>
            </a:r>
            <a:endParaRPr lang="en-US" sz="1950" dirty="0"/>
          </a:p>
        </p:txBody>
      </p:sp>
      <p:sp>
        <p:nvSpPr>
          <p:cNvPr id="24" name="Text 22"/>
          <p:cNvSpPr/>
          <p:nvPr/>
        </p:nvSpPr>
        <p:spPr>
          <a:xfrm>
            <a:off x="10163175" y="4204841"/>
            <a:ext cx="6690932" cy="678061"/>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An inquiry for assistance can be submitted to support or to your sales rep</a:t>
            </a:r>
            <a:endParaRPr lang="en-US" sz="1800" dirty="0"/>
          </a:p>
        </p:txBody>
      </p:sp>
      <p:sp>
        <p:nvSpPr>
          <p:cNvPr id="25" name="Shape 23"/>
          <p:cNvSpPr/>
          <p:nvPr/>
        </p:nvSpPr>
        <p:spPr>
          <a:xfrm>
            <a:off x="9763125" y="5206752"/>
            <a:ext cx="209550" cy="28575"/>
          </a:xfrm>
          <a:prstGeom prst="rect">
            <a:avLst/>
          </a:prstGeom>
          <a:solidFill>
            <a:srgbClr val="5F8FB4"/>
          </a:solidFill>
          <a:ln/>
        </p:spPr>
        <p:txBody>
          <a:bodyPr/>
          <a:lstStyle/>
          <a:p>
            <a:endParaRPr lang="en-US"/>
          </a:p>
        </p:txBody>
      </p:sp>
      <p:sp>
        <p:nvSpPr>
          <p:cNvPr id="26" name="Text 24"/>
          <p:cNvSpPr/>
          <p:nvPr/>
        </p:nvSpPr>
        <p:spPr>
          <a:xfrm>
            <a:off x="10163175" y="5054352"/>
            <a:ext cx="6690932" cy="73134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You wish to download an existing driver from my DI community</a:t>
            </a:r>
            <a:endParaRPr lang="en-US" sz="1950" dirty="0"/>
          </a:p>
        </p:txBody>
      </p:sp>
      <p:sp>
        <p:nvSpPr>
          <p:cNvPr id="27" name="Text 25"/>
          <p:cNvSpPr/>
          <p:nvPr/>
        </p:nvSpPr>
        <p:spPr>
          <a:xfrm>
            <a:off x="10163175" y="5861893"/>
            <a:ext cx="6690932" cy="678061"/>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The driver search and download function can be leveraged to achieve this task</a:t>
            </a:r>
            <a:endParaRPr lang="en-US" sz="1800" dirty="0"/>
          </a:p>
        </p:txBody>
      </p:sp>
      <p:sp>
        <p:nvSpPr>
          <p:cNvPr id="28" name="Text 26"/>
          <p:cNvSpPr/>
          <p:nvPr/>
        </p:nvSpPr>
        <p:spPr>
          <a:xfrm>
            <a:off x="17093059" y="9387929"/>
            <a:ext cx="204341"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790575"/>
          </a:xfrm>
          <a:prstGeom prst="rect">
            <a:avLst/>
          </a:prstGeom>
          <a:noFill/>
          <a:ln/>
        </p:spPr>
        <p:txBody>
          <a:bodyPr wrap="square" lIns="25400" tIns="25400" rIns="25400" bIns="25400" rtlCol="0" anchor="t">
            <a:normAutofit/>
          </a:bodyPr>
          <a:lstStyle/>
          <a:p>
            <a:pPr marL="0" indent="0" algn="l">
              <a:lnSpc>
                <a:spcPct val="92593"/>
              </a:lnSpc>
              <a:buNone/>
            </a:pPr>
            <a:r>
              <a:rPr lang="en-US" sz="4500" kern="0" spc="-90" dirty="0">
                <a:solidFill>
                  <a:srgbClr val="16222C"/>
                </a:solidFill>
                <a:latin typeface="Artific Med" pitchFamily="50" charset="0"/>
                <a:ea typeface="Artific Med" pitchFamily="50" charset="0"/>
                <a:cs typeface="Artific" pitchFamily="34" charset="-120"/>
              </a:rPr>
              <a:t>When to make a request – </a:t>
            </a:r>
            <a:r>
              <a:rPr lang="en-US" sz="4500" i="1" kern="0" spc="-90" dirty="0">
                <a:solidFill>
                  <a:srgbClr val="16222C"/>
                </a:solidFill>
                <a:latin typeface="Instrument Serif" pitchFamily="34" charset="0"/>
                <a:ea typeface="Instrument Serif" pitchFamily="34" charset="-122"/>
                <a:cs typeface="Instrument Serif" pitchFamily="34" charset="-120"/>
              </a:rPr>
              <a:t>new driver</a:t>
            </a:r>
            <a:endParaRPr lang="en-US" sz="4500" dirty="0"/>
          </a:p>
        </p:txBody>
      </p:sp>
      <p:sp>
        <p:nvSpPr>
          <p:cNvPr id="3" name="Shape 1"/>
          <p:cNvSpPr/>
          <p:nvPr/>
        </p:nvSpPr>
        <p:spPr>
          <a:xfrm>
            <a:off x="1238250" y="1762125"/>
            <a:ext cx="1143000" cy="38100"/>
          </a:xfrm>
          <a:prstGeom prst="rect">
            <a:avLst/>
          </a:prstGeom>
          <a:solidFill>
            <a:srgbClr val="F98125"/>
          </a:solidFill>
          <a:ln/>
        </p:spPr>
        <p:txBody>
          <a:bodyPr/>
          <a:lstStyle/>
          <a:p>
            <a:endParaRPr lang="en-US"/>
          </a:p>
        </p:txBody>
      </p:sp>
      <p:sp>
        <p:nvSpPr>
          <p:cNvPr id="4" name="Text 2"/>
          <p:cNvSpPr/>
          <p:nvPr/>
        </p:nvSpPr>
        <p:spPr>
          <a:xfrm>
            <a:off x="1238250" y="2333625"/>
            <a:ext cx="1739265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0269A3"/>
                </a:solidFill>
                <a:latin typeface="Artific Med" pitchFamily="50" charset="0"/>
                <a:ea typeface="Artific Med" pitchFamily="50" charset="0"/>
                <a:cs typeface="Artific" pitchFamily="34" charset="-120"/>
              </a:rPr>
              <a:t>To expedite processing:</a:t>
            </a:r>
            <a:endParaRPr lang="en-US" sz="2550" dirty="0"/>
          </a:p>
        </p:txBody>
      </p:sp>
      <p:sp>
        <p:nvSpPr>
          <p:cNvPr id="5" name="Shape 3"/>
          <p:cNvSpPr/>
          <p:nvPr/>
        </p:nvSpPr>
        <p:spPr>
          <a:xfrm>
            <a:off x="1238250" y="3194596"/>
            <a:ext cx="14287500" cy="884486"/>
          </a:xfrm>
          <a:prstGeom prst="roundRect">
            <a:avLst>
              <a:gd name="adj" fmla="val 10769"/>
            </a:avLst>
          </a:prstGeom>
          <a:solidFill>
            <a:srgbClr val="FFFFFF"/>
          </a:solidFill>
          <a:ln/>
        </p:spPr>
        <p:txBody>
          <a:bodyPr/>
          <a:lstStyle/>
          <a:p>
            <a:endParaRPr lang="en-US"/>
          </a:p>
        </p:txBody>
      </p:sp>
      <p:sp>
        <p:nvSpPr>
          <p:cNvPr id="6" name="Shape 4"/>
          <p:cNvSpPr/>
          <p:nvPr/>
        </p:nvSpPr>
        <p:spPr>
          <a:xfrm>
            <a:off x="1238250" y="4069556"/>
            <a:ext cx="14287500" cy="9525"/>
          </a:xfrm>
          <a:prstGeom prst="rect">
            <a:avLst/>
          </a:prstGeom>
          <a:solidFill>
            <a:srgbClr val="E4E9ED"/>
          </a:solidFill>
          <a:ln/>
        </p:spPr>
        <p:txBody>
          <a:bodyPr/>
          <a:lstStyle/>
          <a:p>
            <a:endParaRPr lang="en-US"/>
          </a:p>
        </p:txBody>
      </p:sp>
      <p:sp>
        <p:nvSpPr>
          <p:cNvPr id="7" name="Shape 5"/>
          <p:cNvSpPr/>
          <p:nvPr/>
        </p:nvSpPr>
        <p:spPr>
          <a:xfrm>
            <a:off x="1238250" y="3194596"/>
            <a:ext cx="14287500" cy="9525"/>
          </a:xfrm>
          <a:prstGeom prst="rect">
            <a:avLst/>
          </a:prstGeom>
          <a:solidFill>
            <a:srgbClr val="E4E9ED"/>
          </a:solidFill>
          <a:ln/>
        </p:spPr>
        <p:txBody>
          <a:bodyPr/>
          <a:lstStyle/>
          <a:p>
            <a:endParaRPr lang="en-US"/>
          </a:p>
        </p:txBody>
      </p:sp>
      <p:sp>
        <p:nvSpPr>
          <p:cNvPr id="8" name="Shape 6"/>
          <p:cNvSpPr/>
          <p:nvPr/>
        </p:nvSpPr>
        <p:spPr>
          <a:xfrm>
            <a:off x="1238250" y="3194596"/>
            <a:ext cx="104775" cy="884486"/>
          </a:xfrm>
          <a:prstGeom prst="rect">
            <a:avLst/>
          </a:prstGeom>
          <a:solidFill>
            <a:srgbClr val="F98125"/>
          </a:solidFill>
          <a:ln/>
        </p:spPr>
        <p:txBody>
          <a:bodyPr/>
          <a:lstStyle/>
          <a:p>
            <a:endParaRPr lang="en-US"/>
          </a:p>
        </p:txBody>
      </p:sp>
      <p:sp>
        <p:nvSpPr>
          <p:cNvPr id="9" name="Shape 7"/>
          <p:cNvSpPr/>
          <p:nvPr/>
        </p:nvSpPr>
        <p:spPr>
          <a:xfrm>
            <a:off x="15516225" y="3194596"/>
            <a:ext cx="9525" cy="884486"/>
          </a:xfrm>
          <a:prstGeom prst="rect">
            <a:avLst/>
          </a:prstGeom>
          <a:solidFill>
            <a:srgbClr val="E4E9ED"/>
          </a:solidFill>
          <a:ln/>
        </p:spPr>
        <p:txBody>
          <a:bodyPr/>
          <a:lstStyle/>
          <a:p>
            <a:endParaRPr lang="en-US"/>
          </a:p>
        </p:txBody>
      </p:sp>
      <p:sp>
        <p:nvSpPr>
          <p:cNvPr id="10" name="Text 8"/>
          <p:cNvSpPr/>
          <p:nvPr/>
        </p:nvSpPr>
        <p:spPr>
          <a:xfrm>
            <a:off x="1647825" y="3451771"/>
            <a:ext cx="3194164" cy="408236"/>
          </a:xfrm>
          <a:prstGeom prst="rect">
            <a:avLst/>
          </a:prstGeom>
          <a:noFill/>
          <a:ln/>
        </p:spPr>
        <p:txBody>
          <a:bodyPr wrap="square" lIns="25400" tIns="25400" rIns="25400" bIns="25400" rtlCol="0" anchor="t">
            <a:normAutofit/>
          </a:bodyPr>
          <a:lstStyle/>
          <a:p>
            <a:pPr marL="0" indent="0" algn="l">
              <a:lnSpc>
                <a:spcPct val="99641"/>
              </a:lnSpc>
              <a:buNone/>
            </a:pPr>
            <a:r>
              <a:rPr lang="en-US" sz="2175" dirty="0">
                <a:solidFill>
                  <a:srgbClr val="16222C"/>
                </a:solidFill>
                <a:latin typeface="Artific Med" pitchFamily="50" charset="0"/>
                <a:ea typeface="Artific Med" pitchFamily="50" charset="0"/>
                <a:cs typeface="Artific" pitchFamily="34" charset="-120"/>
              </a:rPr>
              <a:t>Interface specifications</a:t>
            </a:r>
            <a:endParaRPr lang="en-US" sz="2175" dirty="0"/>
          </a:p>
        </p:txBody>
      </p:sp>
      <p:sp>
        <p:nvSpPr>
          <p:cNvPr id="11" name="Shape 9"/>
          <p:cNvSpPr/>
          <p:nvPr/>
        </p:nvSpPr>
        <p:spPr>
          <a:xfrm>
            <a:off x="1238250" y="4250531"/>
            <a:ext cx="14287500" cy="884486"/>
          </a:xfrm>
          <a:prstGeom prst="roundRect">
            <a:avLst>
              <a:gd name="adj" fmla="val 10769"/>
            </a:avLst>
          </a:prstGeom>
          <a:solidFill>
            <a:srgbClr val="FFFFFF"/>
          </a:solidFill>
          <a:ln/>
        </p:spPr>
        <p:txBody>
          <a:bodyPr/>
          <a:lstStyle/>
          <a:p>
            <a:endParaRPr lang="en-US"/>
          </a:p>
        </p:txBody>
      </p:sp>
      <p:sp>
        <p:nvSpPr>
          <p:cNvPr id="12" name="Shape 10"/>
          <p:cNvSpPr/>
          <p:nvPr/>
        </p:nvSpPr>
        <p:spPr>
          <a:xfrm>
            <a:off x="1238250" y="5125492"/>
            <a:ext cx="14287500" cy="9525"/>
          </a:xfrm>
          <a:prstGeom prst="rect">
            <a:avLst/>
          </a:prstGeom>
          <a:solidFill>
            <a:srgbClr val="E4E9ED"/>
          </a:solidFill>
          <a:ln/>
        </p:spPr>
        <p:txBody>
          <a:bodyPr/>
          <a:lstStyle/>
          <a:p>
            <a:endParaRPr lang="en-US"/>
          </a:p>
        </p:txBody>
      </p:sp>
      <p:sp>
        <p:nvSpPr>
          <p:cNvPr id="13" name="Shape 11"/>
          <p:cNvSpPr/>
          <p:nvPr/>
        </p:nvSpPr>
        <p:spPr>
          <a:xfrm>
            <a:off x="1238250" y="4250531"/>
            <a:ext cx="14287500" cy="9525"/>
          </a:xfrm>
          <a:prstGeom prst="rect">
            <a:avLst/>
          </a:prstGeom>
          <a:solidFill>
            <a:srgbClr val="E4E9ED"/>
          </a:solidFill>
          <a:ln/>
        </p:spPr>
        <p:txBody>
          <a:bodyPr/>
          <a:lstStyle/>
          <a:p>
            <a:endParaRPr lang="en-US"/>
          </a:p>
        </p:txBody>
      </p:sp>
      <p:sp>
        <p:nvSpPr>
          <p:cNvPr id="14" name="Shape 12"/>
          <p:cNvSpPr/>
          <p:nvPr/>
        </p:nvSpPr>
        <p:spPr>
          <a:xfrm>
            <a:off x="1238250" y="4250531"/>
            <a:ext cx="104775" cy="884486"/>
          </a:xfrm>
          <a:prstGeom prst="rect">
            <a:avLst/>
          </a:prstGeom>
          <a:solidFill>
            <a:srgbClr val="F98125"/>
          </a:solidFill>
          <a:ln/>
        </p:spPr>
        <p:txBody>
          <a:bodyPr/>
          <a:lstStyle/>
          <a:p>
            <a:endParaRPr lang="en-US"/>
          </a:p>
        </p:txBody>
      </p:sp>
      <p:sp>
        <p:nvSpPr>
          <p:cNvPr id="15" name="Shape 13"/>
          <p:cNvSpPr/>
          <p:nvPr/>
        </p:nvSpPr>
        <p:spPr>
          <a:xfrm>
            <a:off x="15516225" y="4250531"/>
            <a:ext cx="9525" cy="884486"/>
          </a:xfrm>
          <a:prstGeom prst="rect">
            <a:avLst/>
          </a:prstGeom>
          <a:solidFill>
            <a:srgbClr val="E4E9ED"/>
          </a:solidFill>
          <a:ln/>
        </p:spPr>
        <p:txBody>
          <a:bodyPr/>
          <a:lstStyle/>
          <a:p>
            <a:endParaRPr lang="en-US"/>
          </a:p>
        </p:txBody>
      </p:sp>
      <p:sp>
        <p:nvSpPr>
          <p:cNvPr id="16" name="Text 14"/>
          <p:cNvSpPr/>
          <p:nvPr/>
        </p:nvSpPr>
        <p:spPr>
          <a:xfrm>
            <a:off x="1647825" y="4507706"/>
            <a:ext cx="5404917" cy="408236"/>
          </a:xfrm>
          <a:prstGeom prst="rect">
            <a:avLst/>
          </a:prstGeom>
          <a:noFill/>
          <a:ln/>
        </p:spPr>
        <p:txBody>
          <a:bodyPr wrap="square" lIns="25400" tIns="25400" rIns="25400" bIns="25400" rtlCol="0" anchor="t">
            <a:normAutofit/>
          </a:bodyPr>
          <a:lstStyle/>
          <a:p>
            <a:pPr marL="0" indent="0" algn="l">
              <a:lnSpc>
                <a:spcPct val="99641"/>
              </a:lnSpc>
              <a:buNone/>
            </a:pPr>
            <a:r>
              <a:rPr lang="en-US" sz="2175" dirty="0">
                <a:solidFill>
                  <a:srgbClr val="16222C"/>
                </a:solidFill>
                <a:latin typeface="Artific Med" pitchFamily="50" charset="0"/>
                <a:ea typeface="Artific Med" pitchFamily="50" charset="0"/>
                <a:cs typeface="Artific" pitchFamily="34" charset="-120"/>
              </a:rPr>
              <a:t>Vendor contact and contact information</a:t>
            </a:r>
            <a:endParaRPr lang="en-US" sz="2175" dirty="0"/>
          </a:p>
        </p:txBody>
      </p:sp>
      <p:sp>
        <p:nvSpPr>
          <p:cNvPr id="17" name="Shape 15"/>
          <p:cNvSpPr/>
          <p:nvPr/>
        </p:nvSpPr>
        <p:spPr>
          <a:xfrm>
            <a:off x="1238250" y="5306467"/>
            <a:ext cx="14287500" cy="884486"/>
          </a:xfrm>
          <a:prstGeom prst="roundRect">
            <a:avLst>
              <a:gd name="adj" fmla="val 10769"/>
            </a:avLst>
          </a:prstGeom>
          <a:solidFill>
            <a:srgbClr val="FFFFFF"/>
          </a:solidFill>
          <a:ln/>
        </p:spPr>
        <p:txBody>
          <a:bodyPr/>
          <a:lstStyle/>
          <a:p>
            <a:endParaRPr lang="en-US"/>
          </a:p>
        </p:txBody>
      </p:sp>
      <p:sp>
        <p:nvSpPr>
          <p:cNvPr id="18" name="Shape 16"/>
          <p:cNvSpPr/>
          <p:nvPr/>
        </p:nvSpPr>
        <p:spPr>
          <a:xfrm>
            <a:off x="1238250" y="6181427"/>
            <a:ext cx="14287500" cy="9525"/>
          </a:xfrm>
          <a:prstGeom prst="rect">
            <a:avLst/>
          </a:prstGeom>
          <a:solidFill>
            <a:srgbClr val="E4E9ED"/>
          </a:solidFill>
          <a:ln/>
        </p:spPr>
        <p:txBody>
          <a:bodyPr/>
          <a:lstStyle/>
          <a:p>
            <a:endParaRPr lang="en-US"/>
          </a:p>
        </p:txBody>
      </p:sp>
      <p:sp>
        <p:nvSpPr>
          <p:cNvPr id="19" name="Shape 17"/>
          <p:cNvSpPr/>
          <p:nvPr/>
        </p:nvSpPr>
        <p:spPr>
          <a:xfrm>
            <a:off x="1238250" y="5306467"/>
            <a:ext cx="14287500" cy="9525"/>
          </a:xfrm>
          <a:prstGeom prst="rect">
            <a:avLst/>
          </a:prstGeom>
          <a:solidFill>
            <a:srgbClr val="E4E9ED"/>
          </a:solidFill>
          <a:ln/>
        </p:spPr>
        <p:txBody>
          <a:bodyPr/>
          <a:lstStyle/>
          <a:p>
            <a:endParaRPr lang="en-US"/>
          </a:p>
        </p:txBody>
      </p:sp>
      <p:sp>
        <p:nvSpPr>
          <p:cNvPr id="20" name="Shape 18"/>
          <p:cNvSpPr/>
          <p:nvPr/>
        </p:nvSpPr>
        <p:spPr>
          <a:xfrm>
            <a:off x="1238250" y="5306467"/>
            <a:ext cx="104775" cy="884486"/>
          </a:xfrm>
          <a:prstGeom prst="rect">
            <a:avLst/>
          </a:prstGeom>
          <a:solidFill>
            <a:srgbClr val="F98125"/>
          </a:solidFill>
          <a:ln/>
        </p:spPr>
        <p:txBody>
          <a:bodyPr/>
          <a:lstStyle/>
          <a:p>
            <a:endParaRPr lang="en-US"/>
          </a:p>
        </p:txBody>
      </p:sp>
      <p:sp>
        <p:nvSpPr>
          <p:cNvPr id="21" name="Shape 19"/>
          <p:cNvSpPr/>
          <p:nvPr/>
        </p:nvSpPr>
        <p:spPr>
          <a:xfrm>
            <a:off x="15516225" y="5306467"/>
            <a:ext cx="9525" cy="884486"/>
          </a:xfrm>
          <a:prstGeom prst="rect">
            <a:avLst/>
          </a:prstGeom>
          <a:solidFill>
            <a:srgbClr val="E4E9ED"/>
          </a:solidFill>
          <a:ln/>
        </p:spPr>
        <p:txBody>
          <a:bodyPr/>
          <a:lstStyle/>
          <a:p>
            <a:endParaRPr lang="en-US"/>
          </a:p>
        </p:txBody>
      </p:sp>
      <p:sp>
        <p:nvSpPr>
          <p:cNvPr id="22" name="Text 20"/>
          <p:cNvSpPr/>
          <p:nvPr/>
        </p:nvSpPr>
        <p:spPr>
          <a:xfrm>
            <a:off x="1647825" y="5563642"/>
            <a:ext cx="3452991" cy="408236"/>
          </a:xfrm>
          <a:prstGeom prst="rect">
            <a:avLst/>
          </a:prstGeom>
          <a:noFill/>
          <a:ln/>
        </p:spPr>
        <p:txBody>
          <a:bodyPr wrap="square" lIns="25400" tIns="25400" rIns="25400" bIns="25400" rtlCol="0" anchor="t">
            <a:normAutofit/>
          </a:bodyPr>
          <a:lstStyle/>
          <a:p>
            <a:pPr marL="0" indent="0" algn="l">
              <a:lnSpc>
                <a:spcPct val="99641"/>
              </a:lnSpc>
              <a:buNone/>
            </a:pPr>
            <a:r>
              <a:rPr lang="en-US" sz="2175" dirty="0">
                <a:solidFill>
                  <a:srgbClr val="16222C"/>
                </a:solidFill>
                <a:latin typeface="Artific Med" pitchFamily="50" charset="0"/>
                <a:ea typeface="Artific Med" pitchFamily="50" charset="0"/>
                <a:cs typeface="Artific" pitchFamily="34" charset="-120"/>
              </a:rPr>
              <a:t>What does the device do?</a:t>
            </a:r>
            <a:endParaRPr lang="en-US" sz="2175" dirty="0"/>
          </a:p>
        </p:txBody>
      </p:sp>
      <p:sp>
        <p:nvSpPr>
          <p:cNvPr id="23" name="Shape 21"/>
          <p:cNvSpPr/>
          <p:nvPr/>
        </p:nvSpPr>
        <p:spPr>
          <a:xfrm>
            <a:off x="1238250" y="6362402"/>
            <a:ext cx="14287500" cy="884486"/>
          </a:xfrm>
          <a:prstGeom prst="roundRect">
            <a:avLst>
              <a:gd name="adj" fmla="val 10769"/>
            </a:avLst>
          </a:prstGeom>
          <a:solidFill>
            <a:srgbClr val="FFFFFF"/>
          </a:solidFill>
          <a:ln/>
        </p:spPr>
        <p:txBody>
          <a:bodyPr/>
          <a:lstStyle/>
          <a:p>
            <a:endParaRPr lang="en-US"/>
          </a:p>
        </p:txBody>
      </p:sp>
      <p:sp>
        <p:nvSpPr>
          <p:cNvPr id="24" name="Shape 22"/>
          <p:cNvSpPr/>
          <p:nvPr/>
        </p:nvSpPr>
        <p:spPr>
          <a:xfrm>
            <a:off x="1238250" y="7237363"/>
            <a:ext cx="14287500" cy="9525"/>
          </a:xfrm>
          <a:prstGeom prst="rect">
            <a:avLst/>
          </a:prstGeom>
          <a:solidFill>
            <a:srgbClr val="E4E9ED"/>
          </a:solidFill>
          <a:ln/>
        </p:spPr>
        <p:txBody>
          <a:bodyPr/>
          <a:lstStyle/>
          <a:p>
            <a:endParaRPr lang="en-US"/>
          </a:p>
        </p:txBody>
      </p:sp>
      <p:sp>
        <p:nvSpPr>
          <p:cNvPr id="25" name="Shape 23"/>
          <p:cNvSpPr/>
          <p:nvPr/>
        </p:nvSpPr>
        <p:spPr>
          <a:xfrm>
            <a:off x="1238250" y="6362402"/>
            <a:ext cx="14287500" cy="9525"/>
          </a:xfrm>
          <a:prstGeom prst="rect">
            <a:avLst/>
          </a:prstGeom>
          <a:solidFill>
            <a:srgbClr val="E4E9ED"/>
          </a:solidFill>
          <a:ln/>
        </p:spPr>
        <p:txBody>
          <a:bodyPr/>
          <a:lstStyle/>
          <a:p>
            <a:endParaRPr lang="en-US"/>
          </a:p>
        </p:txBody>
      </p:sp>
      <p:sp>
        <p:nvSpPr>
          <p:cNvPr id="26" name="Shape 24"/>
          <p:cNvSpPr/>
          <p:nvPr/>
        </p:nvSpPr>
        <p:spPr>
          <a:xfrm>
            <a:off x="1238250" y="6362402"/>
            <a:ext cx="104775" cy="884486"/>
          </a:xfrm>
          <a:prstGeom prst="rect">
            <a:avLst/>
          </a:prstGeom>
          <a:solidFill>
            <a:srgbClr val="F98125"/>
          </a:solidFill>
          <a:ln/>
        </p:spPr>
        <p:txBody>
          <a:bodyPr/>
          <a:lstStyle/>
          <a:p>
            <a:endParaRPr lang="en-US"/>
          </a:p>
        </p:txBody>
      </p:sp>
      <p:sp>
        <p:nvSpPr>
          <p:cNvPr id="27" name="Shape 25"/>
          <p:cNvSpPr/>
          <p:nvPr/>
        </p:nvSpPr>
        <p:spPr>
          <a:xfrm>
            <a:off x="15516225" y="6362402"/>
            <a:ext cx="9525" cy="884486"/>
          </a:xfrm>
          <a:prstGeom prst="rect">
            <a:avLst/>
          </a:prstGeom>
          <a:solidFill>
            <a:srgbClr val="E4E9ED"/>
          </a:solidFill>
          <a:ln/>
        </p:spPr>
        <p:txBody>
          <a:bodyPr/>
          <a:lstStyle/>
          <a:p>
            <a:endParaRPr lang="en-US"/>
          </a:p>
        </p:txBody>
      </p:sp>
      <p:sp>
        <p:nvSpPr>
          <p:cNvPr id="28" name="Text 26"/>
          <p:cNvSpPr/>
          <p:nvPr/>
        </p:nvSpPr>
        <p:spPr>
          <a:xfrm>
            <a:off x="1647825" y="6619577"/>
            <a:ext cx="4541341" cy="408236"/>
          </a:xfrm>
          <a:prstGeom prst="rect">
            <a:avLst/>
          </a:prstGeom>
          <a:noFill/>
          <a:ln/>
        </p:spPr>
        <p:txBody>
          <a:bodyPr wrap="square" lIns="25400" tIns="25400" rIns="25400" bIns="25400" rtlCol="0" anchor="t">
            <a:normAutofit/>
          </a:bodyPr>
          <a:lstStyle/>
          <a:p>
            <a:pPr marL="0" indent="0" algn="l">
              <a:lnSpc>
                <a:spcPct val="99641"/>
              </a:lnSpc>
              <a:buNone/>
            </a:pPr>
            <a:r>
              <a:rPr lang="en-US" sz="2175" dirty="0">
                <a:solidFill>
                  <a:srgbClr val="16222C"/>
                </a:solidFill>
                <a:latin typeface="Artific Med" pitchFamily="50" charset="0"/>
                <a:ea typeface="Artific Med" pitchFamily="50" charset="0"/>
                <a:cs typeface="Artific" pitchFamily="34" charset="-120"/>
              </a:rPr>
              <a:t>What LIS and driver are you using?</a:t>
            </a:r>
            <a:endParaRPr lang="en-US" sz="2175" dirty="0"/>
          </a:p>
        </p:txBody>
      </p:sp>
      <p:sp>
        <p:nvSpPr>
          <p:cNvPr id="29" name="Shape 27"/>
          <p:cNvSpPr/>
          <p:nvPr/>
        </p:nvSpPr>
        <p:spPr>
          <a:xfrm>
            <a:off x="1238250" y="7418338"/>
            <a:ext cx="14287500" cy="884486"/>
          </a:xfrm>
          <a:prstGeom prst="roundRect">
            <a:avLst>
              <a:gd name="adj" fmla="val 10769"/>
            </a:avLst>
          </a:prstGeom>
          <a:solidFill>
            <a:srgbClr val="FFFFFF"/>
          </a:solidFill>
          <a:ln/>
        </p:spPr>
        <p:txBody>
          <a:bodyPr/>
          <a:lstStyle/>
          <a:p>
            <a:endParaRPr lang="en-US"/>
          </a:p>
        </p:txBody>
      </p:sp>
      <p:sp>
        <p:nvSpPr>
          <p:cNvPr id="30" name="Shape 28"/>
          <p:cNvSpPr/>
          <p:nvPr/>
        </p:nvSpPr>
        <p:spPr>
          <a:xfrm>
            <a:off x="1238250" y="8293298"/>
            <a:ext cx="14287500" cy="9525"/>
          </a:xfrm>
          <a:prstGeom prst="rect">
            <a:avLst/>
          </a:prstGeom>
          <a:solidFill>
            <a:srgbClr val="E4E9ED"/>
          </a:solidFill>
          <a:ln/>
        </p:spPr>
        <p:txBody>
          <a:bodyPr/>
          <a:lstStyle/>
          <a:p>
            <a:endParaRPr lang="en-US"/>
          </a:p>
        </p:txBody>
      </p:sp>
      <p:sp>
        <p:nvSpPr>
          <p:cNvPr id="31" name="Shape 29"/>
          <p:cNvSpPr/>
          <p:nvPr/>
        </p:nvSpPr>
        <p:spPr>
          <a:xfrm>
            <a:off x="1238250" y="7418338"/>
            <a:ext cx="14287500" cy="9525"/>
          </a:xfrm>
          <a:prstGeom prst="rect">
            <a:avLst/>
          </a:prstGeom>
          <a:solidFill>
            <a:srgbClr val="E4E9ED"/>
          </a:solidFill>
          <a:ln/>
        </p:spPr>
        <p:txBody>
          <a:bodyPr/>
          <a:lstStyle/>
          <a:p>
            <a:endParaRPr lang="en-US"/>
          </a:p>
        </p:txBody>
      </p:sp>
      <p:sp>
        <p:nvSpPr>
          <p:cNvPr id="32" name="Shape 30"/>
          <p:cNvSpPr/>
          <p:nvPr/>
        </p:nvSpPr>
        <p:spPr>
          <a:xfrm>
            <a:off x="1238250" y="7418338"/>
            <a:ext cx="104775" cy="884486"/>
          </a:xfrm>
          <a:prstGeom prst="rect">
            <a:avLst/>
          </a:prstGeom>
          <a:solidFill>
            <a:srgbClr val="F98125"/>
          </a:solidFill>
          <a:ln/>
        </p:spPr>
        <p:txBody>
          <a:bodyPr/>
          <a:lstStyle/>
          <a:p>
            <a:endParaRPr lang="en-US"/>
          </a:p>
        </p:txBody>
      </p:sp>
      <p:sp>
        <p:nvSpPr>
          <p:cNvPr id="33" name="Shape 31"/>
          <p:cNvSpPr/>
          <p:nvPr/>
        </p:nvSpPr>
        <p:spPr>
          <a:xfrm>
            <a:off x="15516225" y="7418338"/>
            <a:ext cx="9525" cy="884486"/>
          </a:xfrm>
          <a:prstGeom prst="rect">
            <a:avLst/>
          </a:prstGeom>
          <a:solidFill>
            <a:srgbClr val="E4E9ED"/>
          </a:solidFill>
          <a:ln/>
        </p:spPr>
        <p:txBody>
          <a:bodyPr/>
          <a:lstStyle/>
          <a:p>
            <a:endParaRPr lang="en-US"/>
          </a:p>
        </p:txBody>
      </p:sp>
      <p:sp>
        <p:nvSpPr>
          <p:cNvPr id="34" name="Text 32"/>
          <p:cNvSpPr/>
          <p:nvPr/>
        </p:nvSpPr>
        <p:spPr>
          <a:xfrm>
            <a:off x="1647825" y="7675513"/>
            <a:ext cx="11152153" cy="408236"/>
          </a:xfrm>
          <a:prstGeom prst="rect">
            <a:avLst/>
          </a:prstGeom>
          <a:noFill/>
          <a:ln/>
        </p:spPr>
        <p:txBody>
          <a:bodyPr wrap="square" lIns="25400" tIns="25400" rIns="25400" bIns="25400" rtlCol="0" anchor="t">
            <a:normAutofit/>
          </a:bodyPr>
          <a:lstStyle/>
          <a:p>
            <a:pPr marL="0" indent="0" algn="l">
              <a:lnSpc>
                <a:spcPct val="99641"/>
              </a:lnSpc>
              <a:buNone/>
            </a:pPr>
            <a:r>
              <a:rPr lang="en-US" sz="2175" dirty="0">
                <a:solidFill>
                  <a:srgbClr val="16222C"/>
                </a:solidFill>
                <a:latin typeface="Artific Med" pitchFamily="50" charset="0"/>
                <a:ea typeface="Artific Med" pitchFamily="50" charset="0"/>
                <a:cs typeface="Artific" pitchFamily="34" charset="-120"/>
              </a:rPr>
              <a:t>Are you willing to test the driver and what is your desired go-live date for the device?</a:t>
            </a:r>
            <a:endParaRPr lang="en-US" sz="2175" dirty="0"/>
          </a:p>
        </p:txBody>
      </p:sp>
      <p:sp>
        <p:nvSpPr>
          <p:cNvPr id="35" name="Text 33"/>
          <p:cNvSpPr/>
          <p:nvPr/>
        </p:nvSpPr>
        <p:spPr>
          <a:xfrm>
            <a:off x="17106900" y="9387929"/>
            <a:ext cx="19050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733425"/>
          </a:xfrm>
          <a:prstGeom prst="rect">
            <a:avLst/>
          </a:prstGeom>
          <a:noFill/>
          <a:ln/>
        </p:spPr>
        <p:txBody>
          <a:bodyPr wrap="square" lIns="25400" tIns="25400" rIns="25400" bIns="25400" rtlCol="0" anchor="t">
            <a:normAutofit/>
          </a:bodyPr>
          <a:lstStyle/>
          <a:p>
            <a:pPr marL="0" indent="0" algn="l">
              <a:lnSpc>
                <a:spcPct val="92105"/>
              </a:lnSpc>
              <a:buNone/>
            </a:pPr>
            <a:r>
              <a:rPr lang="en-US" sz="4200" kern="0" spc="-82" dirty="0">
                <a:solidFill>
                  <a:srgbClr val="16222C"/>
                </a:solidFill>
                <a:latin typeface="Artific Med" pitchFamily="50" charset="0"/>
                <a:ea typeface="Artific Med" pitchFamily="50" charset="0"/>
                <a:cs typeface="Artific" pitchFamily="34" charset="-120"/>
              </a:rPr>
              <a:t>When to make a request – </a:t>
            </a:r>
            <a:r>
              <a:rPr lang="en-US" sz="4200" i="1" kern="0" spc="-82" dirty="0">
                <a:solidFill>
                  <a:srgbClr val="16222C"/>
                </a:solidFill>
                <a:latin typeface="Instrument Serif" pitchFamily="34" charset="0"/>
                <a:ea typeface="Instrument Serif" pitchFamily="34" charset="-122"/>
                <a:cs typeface="Instrument Serif" pitchFamily="34" charset="-120"/>
              </a:rPr>
              <a:t>enhance (change) a driver</a:t>
            </a:r>
            <a:endParaRPr lang="en-US" sz="4200" dirty="0"/>
          </a:p>
        </p:txBody>
      </p:sp>
      <p:sp>
        <p:nvSpPr>
          <p:cNvPr id="3" name="Shape 1"/>
          <p:cNvSpPr/>
          <p:nvPr/>
        </p:nvSpPr>
        <p:spPr>
          <a:xfrm>
            <a:off x="1238250" y="1704975"/>
            <a:ext cx="1143000" cy="38100"/>
          </a:xfrm>
          <a:prstGeom prst="rect">
            <a:avLst/>
          </a:prstGeom>
          <a:solidFill>
            <a:srgbClr val="F98125"/>
          </a:solidFill>
          <a:ln/>
        </p:spPr>
        <p:txBody>
          <a:bodyPr/>
          <a:lstStyle/>
          <a:p>
            <a:endParaRPr lang="en-US"/>
          </a:p>
        </p:txBody>
      </p:sp>
      <p:sp>
        <p:nvSpPr>
          <p:cNvPr id="4" name="Shape 2"/>
          <p:cNvSpPr/>
          <p:nvPr/>
        </p:nvSpPr>
        <p:spPr>
          <a:xfrm>
            <a:off x="1238250" y="2181225"/>
            <a:ext cx="7677150" cy="7496175"/>
          </a:xfrm>
          <a:prstGeom prst="roundRect">
            <a:avLst>
              <a:gd name="adj" fmla="val 1525"/>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5" name="Shape 3"/>
          <p:cNvSpPr/>
          <p:nvPr/>
        </p:nvSpPr>
        <p:spPr>
          <a:xfrm>
            <a:off x="1238250" y="9667875"/>
            <a:ext cx="7677150" cy="9525"/>
          </a:xfrm>
          <a:prstGeom prst="rect">
            <a:avLst/>
          </a:prstGeom>
          <a:solidFill>
            <a:srgbClr val="E4E9ED"/>
          </a:solidFill>
          <a:ln/>
        </p:spPr>
        <p:txBody>
          <a:bodyPr/>
          <a:lstStyle/>
          <a:p>
            <a:endParaRPr lang="en-US"/>
          </a:p>
        </p:txBody>
      </p:sp>
      <p:sp>
        <p:nvSpPr>
          <p:cNvPr id="6" name="Shape 4"/>
          <p:cNvSpPr/>
          <p:nvPr/>
        </p:nvSpPr>
        <p:spPr>
          <a:xfrm>
            <a:off x="1238250" y="2181225"/>
            <a:ext cx="7677150" cy="152400"/>
          </a:xfrm>
          <a:prstGeom prst="rect">
            <a:avLst/>
          </a:prstGeom>
          <a:solidFill>
            <a:srgbClr val="0269A3"/>
          </a:solidFill>
          <a:ln/>
        </p:spPr>
        <p:txBody>
          <a:bodyPr/>
          <a:lstStyle/>
          <a:p>
            <a:endParaRPr lang="en-US"/>
          </a:p>
        </p:txBody>
      </p:sp>
      <p:sp>
        <p:nvSpPr>
          <p:cNvPr id="7" name="Shape 5"/>
          <p:cNvSpPr/>
          <p:nvPr/>
        </p:nvSpPr>
        <p:spPr>
          <a:xfrm>
            <a:off x="1238250" y="2181225"/>
            <a:ext cx="9525" cy="7496175"/>
          </a:xfrm>
          <a:prstGeom prst="rect">
            <a:avLst/>
          </a:prstGeom>
          <a:solidFill>
            <a:srgbClr val="E4E9ED"/>
          </a:solidFill>
          <a:ln/>
        </p:spPr>
        <p:txBody>
          <a:bodyPr/>
          <a:lstStyle/>
          <a:p>
            <a:endParaRPr lang="en-US"/>
          </a:p>
        </p:txBody>
      </p:sp>
      <p:sp>
        <p:nvSpPr>
          <p:cNvPr id="8" name="Shape 6"/>
          <p:cNvSpPr/>
          <p:nvPr/>
        </p:nvSpPr>
        <p:spPr>
          <a:xfrm>
            <a:off x="8905875" y="2181225"/>
            <a:ext cx="9525" cy="7496175"/>
          </a:xfrm>
          <a:prstGeom prst="rect">
            <a:avLst/>
          </a:prstGeom>
          <a:solidFill>
            <a:srgbClr val="E4E9ED"/>
          </a:solidFill>
          <a:ln/>
        </p:spPr>
        <p:txBody>
          <a:bodyPr/>
          <a:lstStyle/>
          <a:p>
            <a:endParaRPr lang="en-US"/>
          </a:p>
        </p:txBody>
      </p:sp>
      <p:sp>
        <p:nvSpPr>
          <p:cNvPr id="9" name="Text 7"/>
          <p:cNvSpPr/>
          <p:nvPr/>
        </p:nvSpPr>
        <p:spPr>
          <a:xfrm>
            <a:off x="1628775" y="2695575"/>
            <a:ext cx="7585710" cy="415975"/>
          </a:xfrm>
          <a:prstGeom prst="rect">
            <a:avLst/>
          </a:prstGeom>
          <a:noFill/>
          <a:ln/>
        </p:spPr>
        <p:txBody>
          <a:bodyPr wrap="square" lIns="25400" tIns="25400" rIns="25400" bIns="25400" rtlCol="0" anchor="t">
            <a:normAutofit/>
          </a:bodyPr>
          <a:lstStyle/>
          <a:p>
            <a:pPr marL="0" indent="0" algn="l">
              <a:lnSpc>
                <a:spcPct val="96780"/>
              </a:lnSpc>
              <a:buNone/>
            </a:pPr>
            <a:r>
              <a:rPr lang="en-US" sz="2325" dirty="0">
                <a:solidFill>
                  <a:srgbClr val="0269A3"/>
                </a:solidFill>
                <a:latin typeface="Artific Med" pitchFamily="50" charset="0"/>
                <a:ea typeface="Artific Med" pitchFamily="50" charset="0"/>
                <a:cs typeface="Artific" pitchFamily="34" charset="-120"/>
              </a:rPr>
              <a:t>Example of when to submit a change request:</a:t>
            </a:r>
            <a:endParaRPr lang="en-US" sz="2325" dirty="0"/>
          </a:p>
        </p:txBody>
      </p:sp>
      <p:sp>
        <p:nvSpPr>
          <p:cNvPr id="10" name="Shape 8"/>
          <p:cNvSpPr/>
          <p:nvPr/>
        </p:nvSpPr>
        <p:spPr>
          <a:xfrm>
            <a:off x="1628775" y="3473500"/>
            <a:ext cx="209550" cy="28575"/>
          </a:xfrm>
          <a:prstGeom prst="rect">
            <a:avLst/>
          </a:prstGeom>
          <a:solidFill>
            <a:srgbClr val="F98125"/>
          </a:solidFill>
          <a:ln/>
        </p:spPr>
        <p:txBody>
          <a:bodyPr/>
          <a:lstStyle/>
          <a:p>
            <a:endParaRPr lang="en-US"/>
          </a:p>
        </p:txBody>
      </p:sp>
      <p:sp>
        <p:nvSpPr>
          <p:cNvPr id="11" name="Text 9"/>
          <p:cNvSpPr/>
          <p:nvPr/>
        </p:nvSpPr>
        <p:spPr>
          <a:xfrm>
            <a:off x="2028825" y="3321100"/>
            <a:ext cx="7048574"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A known software update or improvement you want to use</a:t>
            </a:r>
            <a:endParaRPr lang="en-US" sz="1950" dirty="0"/>
          </a:p>
        </p:txBody>
      </p:sp>
      <p:sp>
        <p:nvSpPr>
          <p:cNvPr id="12" name="Text 10"/>
          <p:cNvSpPr/>
          <p:nvPr/>
        </p:nvSpPr>
        <p:spPr>
          <a:xfrm>
            <a:off x="2028825" y="3782020"/>
            <a:ext cx="6690932" cy="678061"/>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Available data the device can send and receive that isn't being used today</a:t>
            </a:r>
            <a:endParaRPr lang="en-US" sz="1800" dirty="0"/>
          </a:p>
        </p:txBody>
      </p:sp>
      <p:sp>
        <p:nvSpPr>
          <p:cNvPr id="13" name="Shape 11"/>
          <p:cNvSpPr/>
          <p:nvPr/>
        </p:nvSpPr>
        <p:spPr>
          <a:xfrm>
            <a:off x="1628775" y="4822031"/>
            <a:ext cx="209550" cy="28575"/>
          </a:xfrm>
          <a:prstGeom prst="rect">
            <a:avLst/>
          </a:prstGeom>
          <a:solidFill>
            <a:srgbClr val="F98125"/>
          </a:solidFill>
          <a:ln/>
        </p:spPr>
        <p:txBody>
          <a:bodyPr/>
          <a:lstStyle/>
          <a:p>
            <a:endParaRPr lang="en-US"/>
          </a:p>
        </p:txBody>
      </p:sp>
      <p:sp>
        <p:nvSpPr>
          <p:cNvPr id="14" name="Text 12"/>
          <p:cNvSpPr/>
          <p:nvPr/>
        </p:nvSpPr>
        <p:spPr>
          <a:xfrm>
            <a:off x="2028825" y="4669631"/>
            <a:ext cx="6690932" cy="73134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A workflow requirement can't be met with current functionality</a:t>
            </a:r>
            <a:endParaRPr lang="en-US" sz="1950" dirty="0"/>
          </a:p>
        </p:txBody>
      </p:sp>
      <p:sp>
        <p:nvSpPr>
          <p:cNvPr id="15" name="Text 13"/>
          <p:cNvSpPr/>
          <p:nvPr/>
        </p:nvSpPr>
        <p:spPr>
          <a:xfrm>
            <a:off x="2028825" y="5477173"/>
            <a:ext cx="7145655" cy="358080"/>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Data exchanged isn't being processed by the driver today</a:t>
            </a:r>
            <a:endParaRPr lang="en-US" sz="1800" dirty="0"/>
          </a:p>
        </p:txBody>
      </p:sp>
      <p:sp>
        <p:nvSpPr>
          <p:cNvPr id="16" name="Shape 14"/>
          <p:cNvSpPr/>
          <p:nvPr/>
        </p:nvSpPr>
        <p:spPr>
          <a:xfrm>
            <a:off x="9372600" y="2181225"/>
            <a:ext cx="7677150" cy="7496175"/>
          </a:xfrm>
          <a:prstGeom prst="roundRect">
            <a:avLst>
              <a:gd name="adj" fmla="val 1525"/>
            </a:avLst>
          </a:prstGeom>
          <a:solidFill>
            <a:srgbClr val="F5F1EA"/>
          </a:solidFill>
          <a:ln/>
        </p:spPr>
        <p:txBody>
          <a:bodyPr/>
          <a:lstStyle/>
          <a:p>
            <a:endParaRPr lang="en-US"/>
          </a:p>
        </p:txBody>
      </p:sp>
      <p:sp>
        <p:nvSpPr>
          <p:cNvPr id="17" name="Shape 15"/>
          <p:cNvSpPr/>
          <p:nvPr/>
        </p:nvSpPr>
        <p:spPr>
          <a:xfrm>
            <a:off x="9372600" y="9667875"/>
            <a:ext cx="7677150" cy="9525"/>
          </a:xfrm>
          <a:prstGeom prst="rect">
            <a:avLst/>
          </a:prstGeom>
          <a:solidFill>
            <a:srgbClr val="E6DFD3"/>
          </a:solidFill>
          <a:ln/>
        </p:spPr>
        <p:txBody>
          <a:bodyPr/>
          <a:lstStyle/>
          <a:p>
            <a:endParaRPr lang="en-US"/>
          </a:p>
        </p:txBody>
      </p:sp>
      <p:sp>
        <p:nvSpPr>
          <p:cNvPr id="18" name="Shape 16"/>
          <p:cNvSpPr/>
          <p:nvPr/>
        </p:nvSpPr>
        <p:spPr>
          <a:xfrm>
            <a:off x="9372600" y="2181225"/>
            <a:ext cx="7677150" cy="152400"/>
          </a:xfrm>
          <a:prstGeom prst="rect">
            <a:avLst/>
          </a:prstGeom>
          <a:solidFill>
            <a:srgbClr val="5F8FB4"/>
          </a:solidFill>
          <a:ln/>
        </p:spPr>
        <p:txBody>
          <a:bodyPr/>
          <a:lstStyle/>
          <a:p>
            <a:endParaRPr lang="en-US"/>
          </a:p>
        </p:txBody>
      </p:sp>
      <p:sp>
        <p:nvSpPr>
          <p:cNvPr id="19" name="Shape 17"/>
          <p:cNvSpPr/>
          <p:nvPr/>
        </p:nvSpPr>
        <p:spPr>
          <a:xfrm>
            <a:off x="9372600" y="2181225"/>
            <a:ext cx="9525" cy="7496175"/>
          </a:xfrm>
          <a:prstGeom prst="rect">
            <a:avLst/>
          </a:prstGeom>
          <a:solidFill>
            <a:srgbClr val="E6DFD3"/>
          </a:solidFill>
          <a:ln/>
        </p:spPr>
        <p:txBody>
          <a:bodyPr/>
          <a:lstStyle/>
          <a:p>
            <a:endParaRPr lang="en-US"/>
          </a:p>
        </p:txBody>
      </p:sp>
      <p:sp>
        <p:nvSpPr>
          <p:cNvPr id="20" name="Shape 18"/>
          <p:cNvSpPr/>
          <p:nvPr/>
        </p:nvSpPr>
        <p:spPr>
          <a:xfrm>
            <a:off x="17040225" y="2181225"/>
            <a:ext cx="9525" cy="7496175"/>
          </a:xfrm>
          <a:prstGeom prst="rect">
            <a:avLst/>
          </a:prstGeom>
          <a:solidFill>
            <a:srgbClr val="E6DFD3"/>
          </a:solidFill>
          <a:ln/>
        </p:spPr>
        <p:txBody>
          <a:bodyPr/>
          <a:lstStyle/>
          <a:p>
            <a:endParaRPr lang="en-US"/>
          </a:p>
        </p:txBody>
      </p:sp>
      <p:sp>
        <p:nvSpPr>
          <p:cNvPr id="21" name="Text 19"/>
          <p:cNvSpPr/>
          <p:nvPr/>
        </p:nvSpPr>
        <p:spPr>
          <a:xfrm>
            <a:off x="9763125" y="2695575"/>
            <a:ext cx="7585710" cy="415975"/>
          </a:xfrm>
          <a:prstGeom prst="rect">
            <a:avLst/>
          </a:prstGeom>
          <a:noFill/>
          <a:ln/>
        </p:spPr>
        <p:txBody>
          <a:bodyPr wrap="square" lIns="25400" tIns="25400" rIns="25400" bIns="25400" rtlCol="0" anchor="t">
            <a:normAutofit/>
          </a:bodyPr>
          <a:lstStyle/>
          <a:p>
            <a:pPr marL="0" indent="0" algn="l">
              <a:lnSpc>
                <a:spcPct val="96780"/>
              </a:lnSpc>
              <a:buNone/>
            </a:pPr>
            <a:r>
              <a:rPr lang="en-US" sz="2325" dirty="0">
                <a:solidFill>
                  <a:srgbClr val="2E4B61"/>
                </a:solidFill>
                <a:latin typeface="Artific Med" pitchFamily="50" charset="0"/>
                <a:ea typeface="Artific Med" pitchFamily="50" charset="0"/>
                <a:cs typeface="Artific" pitchFamily="34" charset="-120"/>
              </a:rPr>
              <a:t>Example of when to not submit a change request:</a:t>
            </a:r>
            <a:endParaRPr lang="en-US" sz="2325" dirty="0"/>
          </a:p>
        </p:txBody>
      </p:sp>
      <p:sp>
        <p:nvSpPr>
          <p:cNvPr id="22" name="Shape 20"/>
          <p:cNvSpPr/>
          <p:nvPr/>
        </p:nvSpPr>
        <p:spPr>
          <a:xfrm>
            <a:off x="9763125" y="3473500"/>
            <a:ext cx="209550" cy="28575"/>
          </a:xfrm>
          <a:prstGeom prst="rect">
            <a:avLst/>
          </a:prstGeom>
          <a:solidFill>
            <a:srgbClr val="5F8FB4"/>
          </a:solidFill>
          <a:ln/>
        </p:spPr>
        <p:txBody>
          <a:bodyPr/>
          <a:lstStyle/>
          <a:p>
            <a:endParaRPr lang="en-US"/>
          </a:p>
        </p:txBody>
      </p:sp>
      <p:sp>
        <p:nvSpPr>
          <p:cNvPr id="23" name="Text 21"/>
          <p:cNvSpPr/>
          <p:nvPr/>
        </p:nvSpPr>
        <p:spPr>
          <a:xfrm>
            <a:off x="10163175" y="3321100"/>
            <a:ext cx="6115258"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The change wouldn't be usable between IM and LIS</a:t>
            </a:r>
            <a:endParaRPr lang="en-US" sz="1950" dirty="0"/>
          </a:p>
        </p:txBody>
      </p:sp>
      <p:sp>
        <p:nvSpPr>
          <p:cNvPr id="24" name="Text 22"/>
          <p:cNvSpPr/>
          <p:nvPr/>
        </p:nvSpPr>
        <p:spPr>
          <a:xfrm>
            <a:off x="10163175" y="3782020"/>
            <a:ext cx="6690932" cy="678061"/>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Driver modification is moot if it cannot be used to achieve the workflow</a:t>
            </a:r>
            <a:endParaRPr lang="en-US" sz="1800" dirty="0"/>
          </a:p>
        </p:txBody>
      </p:sp>
      <p:sp>
        <p:nvSpPr>
          <p:cNvPr id="25" name="Shape 23"/>
          <p:cNvSpPr/>
          <p:nvPr/>
        </p:nvSpPr>
        <p:spPr>
          <a:xfrm>
            <a:off x="9763125" y="4822031"/>
            <a:ext cx="209550" cy="28575"/>
          </a:xfrm>
          <a:prstGeom prst="rect">
            <a:avLst/>
          </a:prstGeom>
          <a:solidFill>
            <a:srgbClr val="5F8FB4"/>
          </a:solidFill>
          <a:ln/>
        </p:spPr>
        <p:txBody>
          <a:bodyPr/>
          <a:lstStyle/>
          <a:p>
            <a:endParaRPr lang="en-US"/>
          </a:p>
        </p:txBody>
      </p:sp>
      <p:sp>
        <p:nvSpPr>
          <p:cNvPr id="26" name="Text 24"/>
          <p:cNvSpPr/>
          <p:nvPr/>
        </p:nvSpPr>
        <p:spPr>
          <a:xfrm>
            <a:off x="10163175" y="4669631"/>
            <a:ext cx="6881753"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16222C"/>
                </a:solidFill>
                <a:latin typeface="Artific Med" pitchFamily="50" charset="0"/>
                <a:ea typeface="Artific Med" pitchFamily="50" charset="0"/>
                <a:cs typeface="Artific" pitchFamily="34" charset="-120"/>
              </a:rPr>
              <a:t>Request is specific to your site and not broadly applicable</a:t>
            </a:r>
            <a:endParaRPr lang="en-US" sz="1950" dirty="0"/>
          </a:p>
        </p:txBody>
      </p:sp>
      <p:sp>
        <p:nvSpPr>
          <p:cNvPr id="27" name="Text 25"/>
          <p:cNvSpPr/>
          <p:nvPr/>
        </p:nvSpPr>
        <p:spPr>
          <a:xfrm>
            <a:off x="10163175" y="5130552"/>
            <a:ext cx="6690932" cy="678061"/>
          </a:xfrm>
          <a:prstGeom prst="rect">
            <a:avLst/>
          </a:prstGeom>
          <a:noFill/>
          <a:ln/>
        </p:spPr>
        <p:txBody>
          <a:bodyPr wrap="square" lIns="25400" tIns="25400" rIns="25400" bIns="25400" rtlCol="0" anchor="t">
            <a:normAutofit/>
          </a:bodyPr>
          <a:lstStyle/>
          <a:p>
            <a:pPr marL="0" indent="0" algn="l">
              <a:lnSpc>
                <a:spcPct val="105000"/>
              </a:lnSpc>
              <a:buNone/>
            </a:pPr>
            <a:r>
              <a:rPr lang="en-US" sz="1800" dirty="0">
                <a:solidFill>
                  <a:srgbClr val="5F6E79"/>
                </a:solidFill>
                <a:latin typeface="Artific Med" pitchFamily="50" charset="0"/>
                <a:ea typeface="Artific Med" pitchFamily="50" charset="0"/>
                <a:cs typeface="Artific" pitchFamily="34" charset="-120"/>
              </a:rPr>
              <a:t>Drivers are used for multiple customer use. If there's an alternative way to help you, Data Innovations can assess.</a:t>
            </a:r>
            <a:endParaRPr lang="en-US" sz="1800" dirty="0"/>
          </a:p>
        </p:txBody>
      </p:sp>
      <p:sp>
        <p:nvSpPr>
          <p:cNvPr id="28" name="Text 26"/>
          <p:cNvSpPr/>
          <p:nvPr/>
        </p:nvSpPr>
        <p:spPr>
          <a:xfrm>
            <a:off x="17085618" y="9387929"/>
            <a:ext cx="21178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733425"/>
          </a:xfrm>
          <a:prstGeom prst="rect">
            <a:avLst/>
          </a:prstGeom>
          <a:noFill/>
          <a:ln/>
        </p:spPr>
        <p:txBody>
          <a:bodyPr wrap="square" lIns="25400" tIns="25400" rIns="25400" bIns="25400" rtlCol="0" anchor="t">
            <a:normAutofit/>
          </a:bodyPr>
          <a:lstStyle/>
          <a:p>
            <a:pPr marL="0" indent="0" algn="l">
              <a:lnSpc>
                <a:spcPct val="92105"/>
              </a:lnSpc>
              <a:buNone/>
            </a:pPr>
            <a:r>
              <a:rPr lang="en-US" sz="4200" kern="0" spc="-82" dirty="0">
                <a:solidFill>
                  <a:srgbClr val="16222C"/>
                </a:solidFill>
                <a:latin typeface="Artific Med" pitchFamily="50" charset="0"/>
                <a:ea typeface="Artific Med" pitchFamily="50" charset="0"/>
                <a:cs typeface="Artific" pitchFamily="34" charset="-120"/>
              </a:rPr>
              <a:t>When to make a request – </a:t>
            </a:r>
            <a:r>
              <a:rPr lang="en-US" sz="4200" i="1" kern="0" spc="-82" dirty="0">
                <a:solidFill>
                  <a:srgbClr val="16222C"/>
                </a:solidFill>
                <a:latin typeface="Instrument Serif" pitchFamily="34" charset="0"/>
                <a:ea typeface="Instrument Serif" pitchFamily="34" charset="-122"/>
                <a:cs typeface="Instrument Serif" pitchFamily="34" charset="-120"/>
              </a:rPr>
              <a:t>enhance (change) a driver</a:t>
            </a:r>
            <a:endParaRPr lang="en-US" sz="4200" dirty="0"/>
          </a:p>
        </p:txBody>
      </p:sp>
      <p:sp>
        <p:nvSpPr>
          <p:cNvPr id="3" name="Shape 1"/>
          <p:cNvSpPr/>
          <p:nvPr/>
        </p:nvSpPr>
        <p:spPr>
          <a:xfrm>
            <a:off x="1238250" y="1704975"/>
            <a:ext cx="1143000" cy="38100"/>
          </a:xfrm>
          <a:prstGeom prst="rect">
            <a:avLst/>
          </a:prstGeom>
          <a:solidFill>
            <a:srgbClr val="F98125"/>
          </a:solidFill>
          <a:ln/>
        </p:spPr>
        <p:txBody>
          <a:bodyPr/>
          <a:lstStyle/>
          <a:p>
            <a:endParaRPr lang="en-US"/>
          </a:p>
        </p:txBody>
      </p:sp>
      <p:sp>
        <p:nvSpPr>
          <p:cNvPr id="4" name="Text 2"/>
          <p:cNvSpPr/>
          <p:nvPr/>
        </p:nvSpPr>
        <p:spPr>
          <a:xfrm>
            <a:off x="1238250" y="2162175"/>
            <a:ext cx="17392650"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0269A3"/>
                </a:solidFill>
                <a:latin typeface="Artific Med" pitchFamily="50" charset="0"/>
                <a:ea typeface="Artific Med" pitchFamily="50" charset="0"/>
                <a:cs typeface="Artific" pitchFamily="34" charset="-120"/>
              </a:rPr>
              <a:t>To expedite processing:</a:t>
            </a:r>
            <a:endParaRPr lang="en-US" sz="2550" dirty="0"/>
          </a:p>
        </p:txBody>
      </p:sp>
      <p:sp>
        <p:nvSpPr>
          <p:cNvPr id="5" name="Shape 3"/>
          <p:cNvSpPr/>
          <p:nvPr/>
        </p:nvSpPr>
        <p:spPr>
          <a:xfrm>
            <a:off x="1238250" y="2965996"/>
            <a:ext cx="7696200" cy="782687"/>
          </a:xfrm>
          <a:prstGeom prst="roundRect">
            <a:avLst>
              <a:gd name="adj" fmla="val 12170"/>
            </a:avLst>
          </a:prstGeom>
          <a:solidFill>
            <a:srgbClr val="FFFFFF"/>
          </a:solidFill>
          <a:ln/>
        </p:spPr>
        <p:txBody>
          <a:bodyPr/>
          <a:lstStyle/>
          <a:p>
            <a:endParaRPr lang="en-US"/>
          </a:p>
        </p:txBody>
      </p:sp>
      <p:sp>
        <p:nvSpPr>
          <p:cNvPr id="6" name="Shape 4"/>
          <p:cNvSpPr/>
          <p:nvPr/>
        </p:nvSpPr>
        <p:spPr>
          <a:xfrm>
            <a:off x="1238250" y="3739158"/>
            <a:ext cx="7696200" cy="9525"/>
          </a:xfrm>
          <a:prstGeom prst="rect">
            <a:avLst/>
          </a:prstGeom>
          <a:solidFill>
            <a:srgbClr val="E4E9ED"/>
          </a:solidFill>
          <a:ln/>
        </p:spPr>
        <p:txBody>
          <a:bodyPr/>
          <a:lstStyle/>
          <a:p>
            <a:endParaRPr lang="en-US"/>
          </a:p>
        </p:txBody>
      </p:sp>
      <p:sp>
        <p:nvSpPr>
          <p:cNvPr id="7" name="Shape 5"/>
          <p:cNvSpPr/>
          <p:nvPr/>
        </p:nvSpPr>
        <p:spPr>
          <a:xfrm>
            <a:off x="1238250" y="2965996"/>
            <a:ext cx="7696200" cy="9525"/>
          </a:xfrm>
          <a:prstGeom prst="rect">
            <a:avLst/>
          </a:prstGeom>
          <a:solidFill>
            <a:srgbClr val="E4E9ED"/>
          </a:solidFill>
          <a:ln/>
        </p:spPr>
        <p:txBody>
          <a:bodyPr/>
          <a:lstStyle/>
          <a:p>
            <a:endParaRPr lang="en-US"/>
          </a:p>
        </p:txBody>
      </p:sp>
      <p:sp>
        <p:nvSpPr>
          <p:cNvPr id="8" name="Shape 6"/>
          <p:cNvSpPr/>
          <p:nvPr/>
        </p:nvSpPr>
        <p:spPr>
          <a:xfrm>
            <a:off x="1238250" y="2965996"/>
            <a:ext cx="104775" cy="782687"/>
          </a:xfrm>
          <a:prstGeom prst="rect">
            <a:avLst/>
          </a:prstGeom>
          <a:solidFill>
            <a:srgbClr val="F98125"/>
          </a:solidFill>
          <a:ln/>
        </p:spPr>
        <p:txBody>
          <a:bodyPr/>
          <a:lstStyle/>
          <a:p>
            <a:endParaRPr lang="en-US"/>
          </a:p>
        </p:txBody>
      </p:sp>
      <p:sp>
        <p:nvSpPr>
          <p:cNvPr id="9" name="Shape 7"/>
          <p:cNvSpPr/>
          <p:nvPr/>
        </p:nvSpPr>
        <p:spPr>
          <a:xfrm>
            <a:off x="8924925" y="2965996"/>
            <a:ext cx="9525" cy="782687"/>
          </a:xfrm>
          <a:prstGeom prst="rect">
            <a:avLst/>
          </a:prstGeom>
          <a:solidFill>
            <a:srgbClr val="E4E9ED"/>
          </a:solidFill>
          <a:ln/>
        </p:spPr>
        <p:txBody>
          <a:bodyPr/>
          <a:lstStyle/>
          <a:p>
            <a:endParaRPr lang="en-US"/>
          </a:p>
        </p:txBody>
      </p:sp>
      <p:sp>
        <p:nvSpPr>
          <p:cNvPr id="10" name="Text 8"/>
          <p:cNvSpPr/>
          <p:nvPr/>
        </p:nvSpPr>
        <p:spPr>
          <a:xfrm>
            <a:off x="1609725" y="3185071"/>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Interface specifications</a:t>
            </a:r>
            <a:endParaRPr lang="en-US" sz="2025" dirty="0"/>
          </a:p>
        </p:txBody>
      </p:sp>
      <p:sp>
        <p:nvSpPr>
          <p:cNvPr id="11" name="Shape 9"/>
          <p:cNvSpPr/>
          <p:nvPr/>
        </p:nvSpPr>
        <p:spPr>
          <a:xfrm>
            <a:off x="9353550" y="2965996"/>
            <a:ext cx="7696200" cy="782687"/>
          </a:xfrm>
          <a:prstGeom prst="roundRect">
            <a:avLst>
              <a:gd name="adj" fmla="val 12170"/>
            </a:avLst>
          </a:prstGeom>
          <a:solidFill>
            <a:srgbClr val="FFFFFF"/>
          </a:solidFill>
          <a:ln/>
        </p:spPr>
        <p:txBody>
          <a:bodyPr/>
          <a:lstStyle/>
          <a:p>
            <a:endParaRPr lang="en-US"/>
          </a:p>
        </p:txBody>
      </p:sp>
      <p:sp>
        <p:nvSpPr>
          <p:cNvPr id="12" name="Shape 10"/>
          <p:cNvSpPr/>
          <p:nvPr/>
        </p:nvSpPr>
        <p:spPr>
          <a:xfrm>
            <a:off x="9353550" y="3739158"/>
            <a:ext cx="7696200" cy="9525"/>
          </a:xfrm>
          <a:prstGeom prst="rect">
            <a:avLst/>
          </a:prstGeom>
          <a:solidFill>
            <a:srgbClr val="E4E9ED"/>
          </a:solidFill>
          <a:ln/>
        </p:spPr>
        <p:txBody>
          <a:bodyPr/>
          <a:lstStyle/>
          <a:p>
            <a:endParaRPr lang="en-US"/>
          </a:p>
        </p:txBody>
      </p:sp>
      <p:sp>
        <p:nvSpPr>
          <p:cNvPr id="13" name="Shape 11"/>
          <p:cNvSpPr/>
          <p:nvPr/>
        </p:nvSpPr>
        <p:spPr>
          <a:xfrm>
            <a:off x="9353550" y="2965996"/>
            <a:ext cx="7696200" cy="9525"/>
          </a:xfrm>
          <a:prstGeom prst="rect">
            <a:avLst/>
          </a:prstGeom>
          <a:solidFill>
            <a:srgbClr val="E4E9ED"/>
          </a:solidFill>
          <a:ln/>
        </p:spPr>
        <p:txBody>
          <a:bodyPr/>
          <a:lstStyle/>
          <a:p>
            <a:endParaRPr lang="en-US"/>
          </a:p>
        </p:txBody>
      </p:sp>
      <p:sp>
        <p:nvSpPr>
          <p:cNvPr id="14" name="Shape 12"/>
          <p:cNvSpPr/>
          <p:nvPr/>
        </p:nvSpPr>
        <p:spPr>
          <a:xfrm>
            <a:off x="9353550" y="2965996"/>
            <a:ext cx="104775" cy="782687"/>
          </a:xfrm>
          <a:prstGeom prst="rect">
            <a:avLst/>
          </a:prstGeom>
          <a:solidFill>
            <a:srgbClr val="F98125"/>
          </a:solidFill>
          <a:ln/>
        </p:spPr>
        <p:txBody>
          <a:bodyPr/>
          <a:lstStyle/>
          <a:p>
            <a:endParaRPr lang="en-US"/>
          </a:p>
        </p:txBody>
      </p:sp>
      <p:sp>
        <p:nvSpPr>
          <p:cNvPr id="15" name="Shape 13"/>
          <p:cNvSpPr/>
          <p:nvPr/>
        </p:nvSpPr>
        <p:spPr>
          <a:xfrm>
            <a:off x="17040225" y="2965996"/>
            <a:ext cx="9525" cy="782687"/>
          </a:xfrm>
          <a:prstGeom prst="rect">
            <a:avLst/>
          </a:prstGeom>
          <a:solidFill>
            <a:srgbClr val="E4E9ED"/>
          </a:solidFill>
          <a:ln/>
        </p:spPr>
        <p:txBody>
          <a:bodyPr/>
          <a:lstStyle/>
          <a:p>
            <a:endParaRPr lang="en-US"/>
          </a:p>
        </p:txBody>
      </p:sp>
      <p:sp>
        <p:nvSpPr>
          <p:cNvPr id="16" name="Text 14"/>
          <p:cNvSpPr/>
          <p:nvPr/>
        </p:nvSpPr>
        <p:spPr>
          <a:xfrm>
            <a:off x="9725025" y="3185071"/>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Vendor contact and contact information</a:t>
            </a:r>
            <a:endParaRPr lang="en-US" sz="2025" dirty="0"/>
          </a:p>
        </p:txBody>
      </p:sp>
      <p:sp>
        <p:nvSpPr>
          <p:cNvPr id="17" name="Shape 15"/>
          <p:cNvSpPr/>
          <p:nvPr/>
        </p:nvSpPr>
        <p:spPr>
          <a:xfrm>
            <a:off x="1238250" y="3939183"/>
            <a:ext cx="7696200" cy="782687"/>
          </a:xfrm>
          <a:prstGeom prst="roundRect">
            <a:avLst>
              <a:gd name="adj" fmla="val 12170"/>
            </a:avLst>
          </a:prstGeom>
          <a:solidFill>
            <a:srgbClr val="FFFFFF"/>
          </a:solidFill>
          <a:ln/>
        </p:spPr>
        <p:txBody>
          <a:bodyPr/>
          <a:lstStyle/>
          <a:p>
            <a:endParaRPr lang="en-US"/>
          </a:p>
        </p:txBody>
      </p:sp>
      <p:sp>
        <p:nvSpPr>
          <p:cNvPr id="18" name="Shape 16"/>
          <p:cNvSpPr/>
          <p:nvPr/>
        </p:nvSpPr>
        <p:spPr>
          <a:xfrm>
            <a:off x="1238250" y="4712345"/>
            <a:ext cx="7696200" cy="9525"/>
          </a:xfrm>
          <a:prstGeom prst="rect">
            <a:avLst/>
          </a:prstGeom>
          <a:solidFill>
            <a:srgbClr val="E4E9ED"/>
          </a:solidFill>
          <a:ln/>
        </p:spPr>
        <p:txBody>
          <a:bodyPr/>
          <a:lstStyle/>
          <a:p>
            <a:endParaRPr lang="en-US"/>
          </a:p>
        </p:txBody>
      </p:sp>
      <p:sp>
        <p:nvSpPr>
          <p:cNvPr id="19" name="Shape 17"/>
          <p:cNvSpPr/>
          <p:nvPr/>
        </p:nvSpPr>
        <p:spPr>
          <a:xfrm>
            <a:off x="1238250" y="3939183"/>
            <a:ext cx="7696200" cy="9525"/>
          </a:xfrm>
          <a:prstGeom prst="rect">
            <a:avLst/>
          </a:prstGeom>
          <a:solidFill>
            <a:srgbClr val="E4E9ED"/>
          </a:solidFill>
          <a:ln/>
        </p:spPr>
        <p:txBody>
          <a:bodyPr/>
          <a:lstStyle/>
          <a:p>
            <a:endParaRPr lang="en-US"/>
          </a:p>
        </p:txBody>
      </p:sp>
      <p:sp>
        <p:nvSpPr>
          <p:cNvPr id="20" name="Shape 18"/>
          <p:cNvSpPr/>
          <p:nvPr/>
        </p:nvSpPr>
        <p:spPr>
          <a:xfrm>
            <a:off x="1238250" y="3939183"/>
            <a:ext cx="104775" cy="782687"/>
          </a:xfrm>
          <a:prstGeom prst="rect">
            <a:avLst/>
          </a:prstGeom>
          <a:solidFill>
            <a:srgbClr val="F98125"/>
          </a:solidFill>
          <a:ln/>
        </p:spPr>
        <p:txBody>
          <a:bodyPr/>
          <a:lstStyle/>
          <a:p>
            <a:endParaRPr lang="en-US"/>
          </a:p>
        </p:txBody>
      </p:sp>
      <p:sp>
        <p:nvSpPr>
          <p:cNvPr id="21" name="Shape 19"/>
          <p:cNvSpPr/>
          <p:nvPr/>
        </p:nvSpPr>
        <p:spPr>
          <a:xfrm>
            <a:off x="8924925" y="3939183"/>
            <a:ext cx="9525" cy="782687"/>
          </a:xfrm>
          <a:prstGeom prst="rect">
            <a:avLst/>
          </a:prstGeom>
          <a:solidFill>
            <a:srgbClr val="E4E9ED"/>
          </a:solidFill>
          <a:ln/>
        </p:spPr>
        <p:txBody>
          <a:bodyPr/>
          <a:lstStyle/>
          <a:p>
            <a:endParaRPr lang="en-US"/>
          </a:p>
        </p:txBody>
      </p:sp>
      <p:sp>
        <p:nvSpPr>
          <p:cNvPr id="22" name="Text 20"/>
          <p:cNvSpPr/>
          <p:nvPr/>
        </p:nvSpPr>
        <p:spPr>
          <a:xfrm>
            <a:off x="1609725" y="4158258"/>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What LIS and driver are you using?</a:t>
            </a:r>
            <a:endParaRPr lang="en-US" sz="2025" dirty="0"/>
          </a:p>
        </p:txBody>
      </p:sp>
      <p:sp>
        <p:nvSpPr>
          <p:cNvPr id="23" name="Shape 21"/>
          <p:cNvSpPr/>
          <p:nvPr/>
        </p:nvSpPr>
        <p:spPr>
          <a:xfrm>
            <a:off x="9353550" y="3939183"/>
            <a:ext cx="7696200" cy="782687"/>
          </a:xfrm>
          <a:prstGeom prst="roundRect">
            <a:avLst>
              <a:gd name="adj" fmla="val 12170"/>
            </a:avLst>
          </a:prstGeom>
          <a:solidFill>
            <a:srgbClr val="FFFFFF"/>
          </a:solidFill>
          <a:ln/>
        </p:spPr>
        <p:txBody>
          <a:bodyPr/>
          <a:lstStyle/>
          <a:p>
            <a:endParaRPr lang="en-US"/>
          </a:p>
        </p:txBody>
      </p:sp>
      <p:sp>
        <p:nvSpPr>
          <p:cNvPr id="24" name="Shape 22"/>
          <p:cNvSpPr/>
          <p:nvPr/>
        </p:nvSpPr>
        <p:spPr>
          <a:xfrm>
            <a:off x="9353550" y="4712345"/>
            <a:ext cx="7696200" cy="9525"/>
          </a:xfrm>
          <a:prstGeom prst="rect">
            <a:avLst/>
          </a:prstGeom>
          <a:solidFill>
            <a:srgbClr val="E4E9ED"/>
          </a:solidFill>
          <a:ln/>
        </p:spPr>
        <p:txBody>
          <a:bodyPr/>
          <a:lstStyle/>
          <a:p>
            <a:endParaRPr lang="en-US"/>
          </a:p>
        </p:txBody>
      </p:sp>
      <p:sp>
        <p:nvSpPr>
          <p:cNvPr id="25" name="Shape 23"/>
          <p:cNvSpPr/>
          <p:nvPr/>
        </p:nvSpPr>
        <p:spPr>
          <a:xfrm>
            <a:off x="9353550" y="3939183"/>
            <a:ext cx="7696200" cy="9525"/>
          </a:xfrm>
          <a:prstGeom prst="rect">
            <a:avLst/>
          </a:prstGeom>
          <a:solidFill>
            <a:srgbClr val="E4E9ED"/>
          </a:solidFill>
          <a:ln/>
        </p:spPr>
        <p:txBody>
          <a:bodyPr/>
          <a:lstStyle/>
          <a:p>
            <a:endParaRPr lang="en-US"/>
          </a:p>
        </p:txBody>
      </p:sp>
      <p:sp>
        <p:nvSpPr>
          <p:cNvPr id="26" name="Shape 24"/>
          <p:cNvSpPr/>
          <p:nvPr/>
        </p:nvSpPr>
        <p:spPr>
          <a:xfrm>
            <a:off x="9353550" y="3939183"/>
            <a:ext cx="104775" cy="782687"/>
          </a:xfrm>
          <a:prstGeom prst="rect">
            <a:avLst/>
          </a:prstGeom>
          <a:solidFill>
            <a:srgbClr val="F98125"/>
          </a:solidFill>
          <a:ln/>
        </p:spPr>
        <p:txBody>
          <a:bodyPr/>
          <a:lstStyle/>
          <a:p>
            <a:endParaRPr lang="en-US"/>
          </a:p>
        </p:txBody>
      </p:sp>
      <p:sp>
        <p:nvSpPr>
          <p:cNvPr id="27" name="Shape 25"/>
          <p:cNvSpPr/>
          <p:nvPr/>
        </p:nvSpPr>
        <p:spPr>
          <a:xfrm>
            <a:off x="17040225" y="3939183"/>
            <a:ext cx="9525" cy="782687"/>
          </a:xfrm>
          <a:prstGeom prst="rect">
            <a:avLst/>
          </a:prstGeom>
          <a:solidFill>
            <a:srgbClr val="E4E9ED"/>
          </a:solidFill>
          <a:ln/>
        </p:spPr>
        <p:txBody>
          <a:bodyPr/>
          <a:lstStyle/>
          <a:p>
            <a:endParaRPr lang="en-US"/>
          </a:p>
        </p:txBody>
      </p:sp>
      <p:sp>
        <p:nvSpPr>
          <p:cNvPr id="28" name="Text 26"/>
          <p:cNvSpPr/>
          <p:nvPr/>
        </p:nvSpPr>
        <p:spPr>
          <a:xfrm>
            <a:off x="9725025" y="4158258"/>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What cannot be accomplished that is necessary?</a:t>
            </a:r>
            <a:endParaRPr lang="en-US" sz="2025" dirty="0"/>
          </a:p>
        </p:txBody>
      </p:sp>
      <p:sp>
        <p:nvSpPr>
          <p:cNvPr id="29" name="Shape 27"/>
          <p:cNvSpPr/>
          <p:nvPr/>
        </p:nvSpPr>
        <p:spPr>
          <a:xfrm>
            <a:off x="1238250" y="4912370"/>
            <a:ext cx="7696200" cy="782687"/>
          </a:xfrm>
          <a:prstGeom prst="roundRect">
            <a:avLst>
              <a:gd name="adj" fmla="val 12170"/>
            </a:avLst>
          </a:prstGeom>
          <a:solidFill>
            <a:srgbClr val="FFFFFF"/>
          </a:solidFill>
          <a:ln/>
        </p:spPr>
        <p:txBody>
          <a:bodyPr/>
          <a:lstStyle/>
          <a:p>
            <a:endParaRPr lang="en-US"/>
          </a:p>
        </p:txBody>
      </p:sp>
      <p:sp>
        <p:nvSpPr>
          <p:cNvPr id="30" name="Shape 28"/>
          <p:cNvSpPr/>
          <p:nvPr/>
        </p:nvSpPr>
        <p:spPr>
          <a:xfrm>
            <a:off x="1238250" y="5685532"/>
            <a:ext cx="7696200" cy="9525"/>
          </a:xfrm>
          <a:prstGeom prst="rect">
            <a:avLst/>
          </a:prstGeom>
          <a:solidFill>
            <a:srgbClr val="E4E9ED"/>
          </a:solidFill>
          <a:ln/>
        </p:spPr>
        <p:txBody>
          <a:bodyPr/>
          <a:lstStyle/>
          <a:p>
            <a:endParaRPr lang="en-US"/>
          </a:p>
        </p:txBody>
      </p:sp>
      <p:sp>
        <p:nvSpPr>
          <p:cNvPr id="31" name="Shape 29"/>
          <p:cNvSpPr/>
          <p:nvPr/>
        </p:nvSpPr>
        <p:spPr>
          <a:xfrm>
            <a:off x="1238250" y="4912370"/>
            <a:ext cx="7696200" cy="9525"/>
          </a:xfrm>
          <a:prstGeom prst="rect">
            <a:avLst/>
          </a:prstGeom>
          <a:solidFill>
            <a:srgbClr val="E4E9ED"/>
          </a:solidFill>
          <a:ln/>
        </p:spPr>
        <p:txBody>
          <a:bodyPr/>
          <a:lstStyle/>
          <a:p>
            <a:endParaRPr lang="en-US"/>
          </a:p>
        </p:txBody>
      </p:sp>
      <p:sp>
        <p:nvSpPr>
          <p:cNvPr id="32" name="Shape 30"/>
          <p:cNvSpPr/>
          <p:nvPr/>
        </p:nvSpPr>
        <p:spPr>
          <a:xfrm>
            <a:off x="1238250" y="4912370"/>
            <a:ext cx="104775" cy="782687"/>
          </a:xfrm>
          <a:prstGeom prst="rect">
            <a:avLst/>
          </a:prstGeom>
          <a:solidFill>
            <a:srgbClr val="F98125"/>
          </a:solidFill>
          <a:ln/>
        </p:spPr>
        <p:txBody>
          <a:bodyPr/>
          <a:lstStyle/>
          <a:p>
            <a:endParaRPr lang="en-US"/>
          </a:p>
        </p:txBody>
      </p:sp>
      <p:sp>
        <p:nvSpPr>
          <p:cNvPr id="33" name="Shape 31"/>
          <p:cNvSpPr/>
          <p:nvPr/>
        </p:nvSpPr>
        <p:spPr>
          <a:xfrm>
            <a:off x="8924925" y="4912370"/>
            <a:ext cx="9525" cy="782687"/>
          </a:xfrm>
          <a:prstGeom prst="rect">
            <a:avLst/>
          </a:prstGeom>
          <a:solidFill>
            <a:srgbClr val="E4E9ED"/>
          </a:solidFill>
          <a:ln/>
        </p:spPr>
        <p:txBody>
          <a:bodyPr/>
          <a:lstStyle/>
          <a:p>
            <a:endParaRPr lang="en-US"/>
          </a:p>
        </p:txBody>
      </p:sp>
      <p:sp>
        <p:nvSpPr>
          <p:cNvPr id="34" name="Text 32"/>
          <p:cNvSpPr/>
          <p:nvPr/>
        </p:nvSpPr>
        <p:spPr>
          <a:xfrm>
            <a:off x="1609725" y="5131445"/>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Why is this change required?</a:t>
            </a:r>
            <a:endParaRPr lang="en-US" sz="2025" dirty="0"/>
          </a:p>
        </p:txBody>
      </p:sp>
      <p:sp>
        <p:nvSpPr>
          <p:cNvPr id="35" name="Shape 33"/>
          <p:cNvSpPr/>
          <p:nvPr/>
        </p:nvSpPr>
        <p:spPr>
          <a:xfrm>
            <a:off x="9353550" y="4912370"/>
            <a:ext cx="7696200" cy="782687"/>
          </a:xfrm>
          <a:prstGeom prst="roundRect">
            <a:avLst>
              <a:gd name="adj" fmla="val 12170"/>
            </a:avLst>
          </a:prstGeom>
          <a:solidFill>
            <a:srgbClr val="FFFFFF"/>
          </a:solidFill>
          <a:ln/>
        </p:spPr>
        <p:txBody>
          <a:bodyPr/>
          <a:lstStyle/>
          <a:p>
            <a:endParaRPr lang="en-US"/>
          </a:p>
        </p:txBody>
      </p:sp>
      <p:sp>
        <p:nvSpPr>
          <p:cNvPr id="36" name="Shape 34"/>
          <p:cNvSpPr/>
          <p:nvPr/>
        </p:nvSpPr>
        <p:spPr>
          <a:xfrm>
            <a:off x="9353550" y="5685532"/>
            <a:ext cx="7696200" cy="9525"/>
          </a:xfrm>
          <a:prstGeom prst="rect">
            <a:avLst/>
          </a:prstGeom>
          <a:solidFill>
            <a:srgbClr val="E4E9ED"/>
          </a:solidFill>
          <a:ln/>
        </p:spPr>
        <p:txBody>
          <a:bodyPr/>
          <a:lstStyle/>
          <a:p>
            <a:endParaRPr lang="en-US"/>
          </a:p>
        </p:txBody>
      </p:sp>
      <p:sp>
        <p:nvSpPr>
          <p:cNvPr id="37" name="Shape 35"/>
          <p:cNvSpPr/>
          <p:nvPr/>
        </p:nvSpPr>
        <p:spPr>
          <a:xfrm>
            <a:off x="9353550" y="4912370"/>
            <a:ext cx="7696200" cy="9525"/>
          </a:xfrm>
          <a:prstGeom prst="rect">
            <a:avLst/>
          </a:prstGeom>
          <a:solidFill>
            <a:srgbClr val="E4E9ED"/>
          </a:solidFill>
          <a:ln/>
        </p:spPr>
        <p:txBody>
          <a:bodyPr/>
          <a:lstStyle/>
          <a:p>
            <a:endParaRPr lang="en-US"/>
          </a:p>
        </p:txBody>
      </p:sp>
      <p:sp>
        <p:nvSpPr>
          <p:cNvPr id="38" name="Shape 36"/>
          <p:cNvSpPr/>
          <p:nvPr/>
        </p:nvSpPr>
        <p:spPr>
          <a:xfrm>
            <a:off x="9353550" y="4912370"/>
            <a:ext cx="104775" cy="782687"/>
          </a:xfrm>
          <a:prstGeom prst="rect">
            <a:avLst/>
          </a:prstGeom>
          <a:solidFill>
            <a:srgbClr val="F98125"/>
          </a:solidFill>
          <a:ln/>
        </p:spPr>
        <p:txBody>
          <a:bodyPr/>
          <a:lstStyle/>
          <a:p>
            <a:endParaRPr lang="en-US"/>
          </a:p>
        </p:txBody>
      </p:sp>
      <p:sp>
        <p:nvSpPr>
          <p:cNvPr id="39" name="Shape 37"/>
          <p:cNvSpPr/>
          <p:nvPr/>
        </p:nvSpPr>
        <p:spPr>
          <a:xfrm>
            <a:off x="17040225" y="4912370"/>
            <a:ext cx="9525" cy="782687"/>
          </a:xfrm>
          <a:prstGeom prst="rect">
            <a:avLst/>
          </a:prstGeom>
          <a:solidFill>
            <a:srgbClr val="E4E9ED"/>
          </a:solidFill>
          <a:ln/>
        </p:spPr>
        <p:txBody>
          <a:bodyPr/>
          <a:lstStyle/>
          <a:p>
            <a:endParaRPr lang="en-US"/>
          </a:p>
        </p:txBody>
      </p:sp>
      <p:sp>
        <p:nvSpPr>
          <p:cNvPr id="40" name="Text 38"/>
          <p:cNvSpPr/>
          <p:nvPr/>
        </p:nvSpPr>
        <p:spPr>
          <a:xfrm>
            <a:off x="9725025" y="5131445"/>
            <a:ext cx="7279386" cy="382637"/>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What has been attempted to try and solve the problem?</a:t>
            </a:r>
            <a:endParaRPr lang="en-US" sz="2025" dirty="0"/>
          </a:p>
        </p:txBody>
      </p:sp>
      <p:sp>
        <p:nvSpPr>
          <p:cNvPr id="41" name="Shape 39"/>
          <p:cNvSpPr/>
          <p:nvPr/>
        </p:nvSpPr>
        <p:spPr>
          <a:xfrm>
            <a:off x="1238250" y="5885557"/>
            <a:ext cx="7696200" cy="1127224"/>
          </a:xfrm>
          <a:prstGeom prst="roundRect">
            <a:avLst>
              <a:gd name="adj" fmla="val 8450"/>
            </a:avLst>
          </a:prstGeom>
          <a:solidFill>
            <a:srgbClr val="FFFFFF"/>
          </a:solidFill>
          <a:ln/>
        </p:spPr>
        <p:txBody>
          <a:bodyPr/>
          <a:lstStyle/>
          <a:p>
            <a:endParaRPr lang="en-US"/>
          </a:p>
        </p:txBody>
      </p:sp>
      <p:sp>
        <p:nvSpPr>
          <p:cNvPr id="42" name="Shape 40"/>
          <p:cNvSpPr/>
          <p:nvPr/>
        </p:nvSpPr>
        <p:spPr>
          <a:xfrm>
            <a:off x="1238250" y="7003256"/>
            <a:ext cx="7696200" cy="9525"/>
          </a:xfrm>
          <a:prstGeom prst="rect">
            <a:avLst/>
          </a:prstGeom>
          <a:solidFill>
            <a:srgbClr val="E4E9ED"/>
          </a:solidFill>
          <a:ln/>
        </p:spPr>
        <p:txBody>
          <a:bodyPr/>
          <a:lstStyle/>
          <a:p>
            <a:endParaRPr lang="en-US"/>
          </a:p>
        </p:txBody>
      </p:sp>
      <p:sp>
        <p:nvSpPr>
          <p:cNvPr id="43" name="Shape 41"/>
          <p:cNvSpPr/>
          <p:nvPr/>
        </p:nvSpPr>
        <p:spPr>
          <a:xfrm>
            <a:off x="1238250" y="5885557"/>
            <a:ext cx="7696200" cy="9525"/>
          </a:xfrm>
          <a:prstGeom prst="rect">
            <a:avLst/>
          </a:prstGeom>
          <a:solidFill>
            <a:srgbClr val="E4E9ED"/>
          </a:solidFill>
          <a:ln/>
        </p:spPr>
        <p:txBody>
          <a:bodyPr/>
          <a:lstStyle/>
          <a:p>
            <a:endParaRPr lang="en-US"/>
          </a:p>
        </p:txBody>
      </p:sp>
      <p:sp>
        <p:nvSpPr>
          <p:cNvPr id="44" name="Shape 42"/>
          <p:cNvSpPr/>
          <p:nvPr/>
        </p:nvSpPr>
        <p:spPr>
          <a:xfrm>
            <a:off x="1238250" y="5885557"/>
            <a:ext cx="104775" cy="1127224"/>
          </a:xfrm>
          <a:prstGeom prst="rect">
            <a:avLst/>
          </a:prstGeom>
          <a:solidFill>
            <a:srgbClr val="F98125"/>
          </a:solidFill>
          <a:ln/>
        </p:spPr>
        <p:txBody>
          <a:bodyPr/>
          <a:lstStyle/>
          <a:p>
            <a:endParaRPr lang="en-US"/>
          </a:p>
        </p:txBody>
      </p:sp>
      <p:sp>
        <p:nvSpPr>
          <p:cNvPr id="45" name="Shape 43"/>
          <p:cNvSpPr/>
          <p:nvPr/>
        </p:nvSpPr>
        <p:spPr>
          <a:xfrm>
            <a:off x="8924925" y="5885557"/>
            <a:ext cx="9525" cy="1127224"/>
          </a:xfrm>
          <a:prstGeom prst="rect">
            <a:avLst/>
          </a:prstGeom>
          <a:solidFill>
            <a:srgbClr val="E4E9ED"/>
          </a:solidFill>
          <a:ln/>
        </p:spPr>
        <p:txBody>
          <a:bodyPr/>
          <a:lstStyle/>
          <a:p>
            <a:endParaRPr lang="en-US"/>
          </a:p>
        </p:txBody>
      </p:sp>
      <p:sp>
        <p:nvSpPr>
          <p:cNvPr id="46" name="Text 44"/>
          <p:cNvSpPr/>
          <p:nvPr/>
        </p:nvSpPr>
        <p:spPr>
          <a:xfrm>
            <a:off x="1609725" y="6104632"/>
            <a:ext cx="7279386" cy="727174"/>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Are you willing to test the driver and what is your desired go-live date for the device?</a:t>
            </a:r>
            <a:endParaRPr lang="en-US" sz="2025" dirty="0"/>
          </a:p>
        </p:txBody>
      </p:sp>
      <p:sp>
        <p:nvSpPr>
          <p:cNvPr id="47" name="Shape 45"/>
          <p:cNvSpPr/>
          <p:nvPr/>
        </p:nvSpPr>
        <p:spPr>
          <a:xfrm>
            <a:off x="9353550" y="5885557"/>
            <a:ext cx="7696200" cy="1127224"/>
          </a:xfrm>
          <a:prstGeom prst="roundRect">
            <a:avLst>
              <a:gd name="adj" fmla="val 8450"/>
            </a:avLst>
          </a:prstGeom>
          <a:solidFill>
            <a:srgbClr val="FFFFFF"/>
          </a:solidFill>
          <a:ln/>
        </p:spPr>
        <p:txBody>
          <a:bodyPr/>
          <a:lstStyle/>
          <a:p>
            <a:endParaRPr lang="en-US"/>
          </a:p>
        </p:txBody>
      </p:sp>
      <p:sp>
        <p:nvSpPr>
          <p:cNvPr id="48" name="Shape 46"/>
          <p:cNvSpPr/>
          <p:nvPr/>
        </p:nvSpPr>
        <p:spPr>
          <a:xfrm>
            <a:off x="9353550" y="7003256"/>
            <a:ext cx="7696200" cy="9525"/>
          </a:xfrm>
          <a:prstGeom prst="rect">
            <a:avLst/>
          </a:prstGeom>
          <a:solidFill>
            <a:srgbClr val="E4E9ED"/>
          </a:solidFill>
          <a:ln/>
        </p:spPr>
        <p:txBody>
          <a:bodyPr/>
          <a:lstStyle/>
          <a:p>
            <a:endParaRPr lang="en-US"/>
          </a:p>
        </p:txBody>
      </p:sp>
      <p:sp>
        <p:nvSpPr>
          <p:cNvPr id="49" name="Shape 47"/>
          <p:cNvSpPr/>
          <p:nvPr/>
        </p:nvSpPr>
        <p:spPr>
          <a:xfrm>
            <a:off x="9353550" y="5885557"/>
            <a:ext cx="7696200" cy="9525"/>
          </a:xfrm>
          <a:prstGeom prst="rect">
            <a:avLst/>
          </a:prstGeom>
          <a:solidFill>
            <a:srgbClr val="E4E9ED"/>
          </a:solidFill>
          <a:ln/>
        </p:spPr>
        <p:txBody>
          <a:bodyPr/>
          <a:lstStyle/>
          <a:p>
            <a:endParaRPr lang="en-US"/>
          </a:p>
        </p:txBody>
      </p:sp>
      <p:sp>
        <p:nvSpPr>
          <p:cNvPr id="50" name="Shape 48"/>
          <p:cNvSpPr/>
          <p:nvPr/>
        </p:nvSpPr>
        <p:spPr>
          <a:xfrm>
            <a:off x="9353550" y="5885557"/>
            <a:ext cx="104775" cy="1127224"/>
          </a:xfrm>
          <a:prstGeom prst="rect">
            <a:avLst/>
          </a:prstGeom>
          <a:solidFill>
            <a:srgbClr val="F98125"/>
          </a:solidFill>
          <a:ln/>
        </p:spPr>
        <p:txBody>
          <a:bodyPr/>
          <a:lstStyle/>
          <a:p>
            <a:endParaRPr lang="en-US"/>
          </a:p>
        </p:txBody>
      </p:sp>
      <p:sp>
        <p:nvSpPr>
          <p:cNvPr id="51" name="Shape 49"/>
          <p:cNvSpPr/>
          <p:nvPr/>
        </p:nvSpPr>
        <p:spPr>
          <a:xfrm>
            <a:off x="17040225" y="5885557"/>
            <a:ext cx="9525" cy="1127224"/>
          </a:xfrm>
          <a:prstGeom prst="rect">
            <a:avLst/>
          </a:prstGeom>
          <a:solidFill>
            <a:srgbClr val="E4E9ED"/>
          </a:solidFill>
          <a:ln/>
        </p:spPr>
        <p:txBody>
          <a:bodyPr/>
          <a:lstStyle/>
          <a:p>
            <a:endParaRPr lang="en-US"/>
          </a:p>
        </p:txBody>
      </p:sp>
      <p:sp>
        <p:nvSpPr>
          <p:cNvPr id="52" name="Text 50"/>
          <p:cNvSpPr/>
          <p:nvPr/>
        </p:nvSpPr>
        <p:spPr>
          <a:xfrm>
            <a:off x="9725025" y="6104632"/>
            <a:ext cx="7279386" cy="727174"/>
          </a:xfrm>
          <a:prstGeom prst="rect">
            <a:avLst/>
          </a:prstGeom>
          <a:noFill/>
          <a:ln/>
        </p:spPr>
        <p:txBody>
          <a:bodyPr wrap="square" lIns="25400" tIns="25400" rIns="25400" bIns="25400" rtlCol="0" anchor="ctr">
            <a:normAutofit/>
          </a:bodyPr>
          <a:lstStyle/>
          <a:p>
            <a:pPr marL="0" indent="0" algn="l">
              <a:lnSpc>
                <a:spcPct val="100500"/>
              </a:lnSpc>
              <a:buNone/>
            </a:pPr>
            <a:r>
              <a:rPr lang="en-US" sz="2025" dirty="0">
                <a:solidFill>
                  <a:srgbClr val="16222C"/>
                </a:solidFill>
                <a:latin typeface="Artific Med" pitchFamily="50" charset="0"/>
                <a:ea typeface="Artific Med" pitchFamily="50" charset="0"/>
                <a:cs typeface="Artific" pitchFamily="34" charset="-120"/>
              </a:rPr>
              <a:t>If available, provide comm trace and Specimen Event Logs that illustrate the request</a:t>
            </a:r>
            <a:endParaRPr lang="en-US" sz="2025" dirty="0"/>
          </a:p>
        </p:txBody>
      </p:sp>
      <p:sp>
        <p:nvSpPr>
          <p:cNvPr id="53" name="Text 51"/>
          <p:cNvSpPr/>
          <p:nvPr/>
        </p:nvSpPr>
        <p:spPr>
          <a:xfrm>
            <a:off x="17093059" y="9387929"/>
            <a:ext cx="204341"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269A3"/>
        </a:solidFill>
        <a:effectLst/>
      </p:bgPr>
    </p:bg>
    <p:spTree>
      <p:nvGrpSpPr>
        <p:cNvPr id="1" name=""/>
        <p:cNvGrpSpPr/>
        <p:nvPr/>
      </p:nvGrpSpPr>
      <p:grpSpPr>
        <a:xfrm>
          <a:off x="0" y="0"/>
          <a:ext cx="0" cy="0"/>
          <a:chOff x="0" y="0"/>
          <a:chExt cx="0" cy="0"/>
        </a:xfrm>
      </p:grpSpPr>
      <p:sp>
        <p:nvSpPr>
          <p:cNvPr id="2" name="Shape 0"/>
          <p:cNvSpPr/>
          <p:nvPr/>
        </p:nvSpPr>
        <p:spPr>
          <a:xfrm>
            <a:off x="12573000" y="-1524000"/>
            <a:ext cx="7239000" cy="7239000"/>
          </a:xfrm>
          <a:prstGeom prst="ellipse">
            <a:avLst/>
          </a:prstGeom>
          <a:solidFill>
            <a:srgbClr val="FFFFFF">
              <a:alpha val="7000"/>
            </a:srgbClr>
          </a:solidFill>
          <a:ln/>
        </p:spPr>
        <p:txBody>
          <a:bodyPr/>
          <a:lstStyle/>
          <a:p>
            <a:endParaRPr lang="en-US"/>
          </a:p>
        </p:txBody>
      </p:sp>
      <p:sp>
        <p:nvSpPr>
          <p:cNvPr id="3" name="Shape 1"/>
          <p:cNvSpPr/>
          <p:nvPr/>
        </p:nvSpPr>
        <p:spPr>
          <a:xfrm>
            <a:off x="11620500" y="7810500"/>
            <a:ext cx="4953000" cy="4953000"/>
          </a:xfrm>
          <a:prstGeom prst="ellipse">
            <a:avLst/>
          </a:prstGeom>
          <a:solidFill>
            <a:srgbClr val="FFFFFF">
              <a:alpha val="5000"/>
            </a:srgbClr>
          </a:solidFill>
          <a:ln/>
        </p:spPr>
        <p:txBody>
          <a:bodyPr/>
          <a:lstStyle/>
          <a:p>
            <a:endParaRPr lang="en-US"/>
          </a:p>
        </p:txBody>
      </p:sp>
      <p:sp>
        <p:nvSpPr>
          <p:cNvPr id="4" name="Text 2"/>
          <p:cNvSpPr/>
          <p:nvPr/>
        </p:nvSpPr>
        <p:spPr>
          <a:xfrm>
            <a:off x="1238250" y="4015532"/>
            <a:ext cx="1739265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225" dirty="0">
                <a:solidFill>
                  <a:srgbClr val="FCAE73"/>
                </a:solidFill>
                <a:latin typeface="Artific Med" pitchFamily="50" charset="0"/>
                <a:ea typeface="Artific Med" pitchFamily="50" charset="0"/>
                <a:cs typeface="Artific" pitchFamily="34" charset="-120"/>
              </a:rPr>
              <a:t>SECTION 03</a:t>
            </a:r>
            <a:endParaRPr lang="en-US" sz="1950" dirty="0"/>
          </a:p>
        </p:txBody>
      </p:sp>
      <p:sp>
        <p:nvSpPr>
          <p:cNvPr id="5" name="Text 3"/>
          <p:cNvSpPr/>
          <p:nvPr/>
        </p:nvSpPr>
        <p:spPr>
          <a:xfrm>
            <a:off x="1238250" y="4716512"/>
            <a:ext cx="17392650" cy="1135707"/>
          </a:xfrm>
          <a:prstGeom prst="rect">
            <a:avLst/>
          </a:prstGeom>
          <a:noFill/>
          <a:ln/>
        </p:spPr>
        <p:txBody>
          <a:bodyPr wrap="square" lIns="25400" tIns="25400" rIns="25400" bIns="25400" rtlCol="0" anchor="t">
            <a:normAutofit/>
          </a:bodyPr>
          <a:lstStyle/>
          <a:p>
            <a:pPr marL="0" indent="0" algn="l">
              <a:lnSpc>
                <a:spcPct val="78743"/>
              </a:lnSpc>
              <a:buNone/>
            </a:pPr>
            <a:r>
              <a:rPr lang="en-US" sz="7800" kern="0" spc="-150" dirty="0">
                <a:solidFill>
                  <a:srgbClr val="FFFFFF"/>
                </a:solidFill>
                <a:latin typeface="Artific Med" pitchFamily="50" charset="0"/>
                <a:ea typeface="Artific Med" pitchFamily="50" charset="0"/>
                <a:cs typeface="Artific" pitchFamily="34" charset="-120"/>
              </a:rPr>
              <a:t>How to make a </a:t>
            </a:r>
            <a:r>
              <a:rPr lang="en-US" sz="7800" i="1" kern="0" spc="-150" dirty="0">
                <a:solidFill>
                  <a:srgbClr val="FFFFFF"/>
                </a:solidFill>
                <a:latin typeface="Instrument Serif" pitchFamily="34" charset="0"/>
                <a:ea typeface="Instrument Serif" pitchFamily="34" charset="-122"/>
                <a:cs typeface="Instrument Serif" pitchFamily="34" charset="-120"/>
              </a:rPr>
              <a:t>request</a:t>
            </a:r>
            <a:endParaRPr lang="en-US" sz="7800" dirty="0"/>
          </a:p>
        </p:txBody>
      </p:sp>
      <p:sp>
        <p:nvSpPr>
          <p:cNvPr id="6" name="Shape 4"/>
          <p:cNvSpPr/>
          <p:nvPr/>
        </p:nvSpPr>
        <p:spPr>
          <a:xfrm>
            <a:off x="1238250" y="6233220"/>
            <a:ext cx="1524000" cy="38100"/>
          </a:xfrm>
          <a:prstGeom prst="rect">
            <a:avLst/>
          </a:prstGeom>
          <a:solidFill>
            <a:srgbClr val="F98125"/>
          </a:solidFill>
          <a:ln/>
        </p:spPr>
        <p:txBody>
          <a:bodyPr/>
          <a:lstStyle/>
          <a:p>
            <a:endParaRPr lang="en-US"/>
          </a:p>
        </p:txBody>
      </p:sp>
      <p:sp>
        <p:nvSpPr>
          <p:cNvPr id="7" name="Text 5"/>
          <p:cNvSpPr/>
          <p:nvPr/>
        </p:nvSpPr>
        <p:spPr>
          <a:xfrm>
            <a:off x="17008525" y="9387929"/>
            <a:ext cx="28887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FFFFFF">
                    <a:alpha val="60000"/>
                  </a:srgbClr>
                </a:solidFill>
                <a:latin typeface="Artific Med" pitchFamily="50" charset="0"/>
                <a:ea typeface="Artific Med" pitchFamily="50" charset="0"/>
                <a:cs typeface="Artific"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57300" y="609600"/>
            <a:ext cx="17350740" cy="628650"/>
          </a:xfrm>
          <a:prstGeom prst="rect">
            <a:avLst/>
          </a:prstGeom>
          <a:noFill/>
          <a:ln/>
        </p:spPr>
        <p:txBody>
          <a:bodyPr wrap="square" lIns="25400" tIns="25400" rIns="25400" bIns="25400" rtlCol="0" anchor="t">
            <a:normAutofit/>
          </a:bodyPr>
          <a:lstStyle/>
          <a:p>
            <a:pPr marL="0" indent="0" algn="l">
              <a:lnSpc>
                <a:spcPct val="92308"/>
              </a:lnSpc>
              <a:buNone/>
            </a:pPr>
            <a:r>
              <a:rPr lang="en-US" sz="3600" kern="0" spc="-60" dirty="0">
                <a:solidFill>
                  <a:srgbClr val="16222C"/>
                </a:solidFill>
                <a:latin typeface="Artific Med" pitchFamily="50" charset="0"/>
                <a:ea typeface="Artific Med" pitchFamily="50" charset="0"/>
                <a:cs typeface="Artific" pitchFamily="34" charset="-120"/>
              </a:rPr>
              <a:t>Step by step, </a:t>
            </a:r>
            <a:r>
              <a:rPr lang="en-US" sz="3600" i="1" kern="0" spc="-60" dirty="0">
                <a:solidFill>
                  <a:srgbClr val="16222C"/>
                </a:solidFill>
                <a:latin typeface="Instrument Serif" pitchFamily="34" charset="0"/>
                <a:ea typeface="Instrument Serif" pitchFamily="34" charset="-122"/>
                <a:cs typeface="Instrument Serif" pitchFamily="34" charset="-120"/>
              </a:rPr>
              <a:t>annotated screenshots</a:t>
            </a:r>
            <a:endParaRPr lang="en-US" sz="3600" dirty="0"/>
          </a:p>
        </p:txBody>
      </p:sp>
      <p:sp>
        <p:nvSpPr>
          <p:cNvPr id="3" name="Shape 1"/>
          <p:cNvSpPr/>
          <p:nvPr/>
        </p:nvSpPr>
        <p:spPr>
          <a:xfrm>
            <a:off x="1257300" y="1352550"/>
            <a:ext cx="952500" cy="38100"/>
          </a:xfrm>
          <a:prstGeom prst="rect">
            <a:avLst/>
          </a:prstGeom>
          <a:solidFill>
            <a:srgbClr val="F98125"/>
          </a:solidFill>
          <a:ln/>
        </p:spPr>
        <p:txBody>
          <a:bodyPr/>
          <a:lstStyle/>
          <a:p>
            <a:endParaRPr lang="en-US"/>
          </a:p>
        </p:txBody>
      </p:sp>
      <p:sp>
        <p:nvSpPr>
          <p:cNvPr id="4" name="Shape 2"/>
          <p:cNvSpPr/>
          <p:nvPr/>
        </p:nvSpPr>
        <p:spPr>
          <a:xfrm>
            <a:off x="4038600" y="2743200"/>
            <a:ext cx="10210800" cy="6918871"/>
          </a:xfrm>
          <a:prstGeom prst="roundRect">
            <a:avLst>
              <a:gd name="adj" fmla="val 1652"/>
            </a:avLst>
          </a:prstGeom>
          <a:solidFill>
            <a:srgbClr val="FFFFFF"/>
          </a:solidFill>
          <a:ln w="9525">
            <a:solidFill>
              <a:srgbClr val="E4E9ED"/>
            </a:solidFill>
            <a:prstDash val="solid"/>
          </a:ln>
          <a:effectLst>
            <a:outerShdw blurRad="247650" dist="57150" dir="5400000" algn="bl" rotWithShape="0">
              <a:srgbClr val="2E4B61">
                <a:alpha val="14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4162425" y="2867025"/>
            <a:ext cx="9963150" cy="6671221"/>
          </a:xfrm>
          <a:prstGeom prst="rect">
            <a:avLst/>
          </a:prstGeom>
        </p:spPr>
      </p:pic>
      <p:sp>
        <p:nvSpPr>
          <p:cNvPr id="6" name="Shape 3"/>
          <p:cNvSpPr/>
          <p:nvPr/>
        </p:nvSpPr>
        <p:spPr>
          <a:xfrm rot="5400000">
            <a:off x="10248900" y="3028950"/>
            <a:ext cx="381000" cy="1304925"/>
          </a:xfrm>
          <a:prstGeom prst="rect">
            <a:avLst/>
          </a:prstGeom>
          <a:solidFill>
            <a:srgbClr val="F98125"/>
          </a:solidFill>
          <a:ln/>
        </p:spPr>
        <p:txBody>
          <a:bodyPr/>
          <a:lstStyle/>
          <a:p>
            <a:endParaRPr lang="en-US"/>
          </a:p>
        </p:txBody>
      </p:sp>
      <p:sp>
        <p:nvSpPr>
          <p:cNvPr id="7" name="Shape 4"/>
          <p:cNvSpPr/>
          <p:nvPr/>
        </p:nvSpPr>
        <p:spPr>
          <a:xfrm rot="-1740001">
            <a:off x="5705475" y="8858250"/>
            <a:ext cx="381000" cy="1304926"/>
          </a:xfrm>
          <a:prstGeom prst="rect">
            <a:avLst/>
          </a:prstGeom>
          <a:solidFill>
            <a:srgbClr val="F98125"/>
          </a:solidFill>
          <a:ln/>
        </p:spPr>
        <p:txBody>
          <a:bodyPr/>
          <a:lstStyle/>
          <a:p>
            <a:endParaRPr lang="en-US"/>
          </a:p>
        </p:txBody>
      </p:sp>
      <p:sp>
        <p:nvSpPr>
          <p:cNvPr id="8" name="Text 5"/>
          <p:cNvSpPr/>
          <p:nvPr/>
        </p:nvSpPr>
        <p:spPr>
          <a:xfrm>
            <a:off x="17069395" y="9502229"/>
            <a:ext cx="22800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57300" y="609600"/>
            <a:ext cx="17350740" cy="628650"/>
          </a:xfrm>
          <a:prstGeom prst="rect">
            <a:avLst/>
          </a:prstGeom>
          <a:noFill/>
          <a:ln/>
        </p:spPr>
        <p:txBody>
          <a:bodyPr wrap="square" lIns="25400" tIns="25400" rIns="25400" bIns="25400" rtlCol="0" anchor="t">
            <a:normAutofit/>
          </a:bodyPr>
          <a:lstStyle/>
          <a:p>
            <a:pPr marL="0" indent="0" algn="l">
              <a:lnSpc>
                <a:spcPct val="92308"/>
              </a:lnSpc>
              <a:buNone/>
            </a:pPr>
            <a:r>
              <a:rPr lang="en-US" sz="3600" kern="0" spc="-60" dirty="0">
                <a:solidFill>
                  <a:srgbClr val="16222C"/>
                </a:solidFill>
                <a:latin typeface="Artific Med" pitchFamily="50" charset="0"/>
                <a:ea typeface="Artific Med" pitchFamily="50" charset="0"/>
                <a:cs typeface="Artific" pitchFamily="34" charset="-120"/>
              </a:rPr>
              <a:t>Step by step, </a:t>
            </a:r>
            <a:r>
              <a:rPr lang="en-US" sz="3600" i="1" kern="0" spc="-60" dirty="0">
                <a:solidFill>
                  <a:srgbClr val="16222C"/>
                </a:solidFill>
                <a:latin typeface="Instrument Serif" pitchFamily="34" charset="0"/>
                <a:ea typeface="Instrument Serif" pitchFamily="34" charset="-122"/>
                <a:cs typeface="Instrument Serif" pitchFamily="34" charset="-120"/>
              </a:rPr>
              <a:t>annotated screenshots</a:t>
            </a:r>
            <a:endParaRPr lang="en-US" sz="3600" dirty="0"/>
          </a:p>
        </p:txBody>
      </p:sp>
      <p:sp>
        <p:nvSpPr>
          <p:cNvPr id="3" name="Shape 1"/>
          <p:cNvSpPr/>
          <p:nvPr/>
        </p:nvSpPr>
        <p:spPr>
          <a:xfrm>
            <a:off x="1257300" y="1352550"/>
            <a:ext cx="952500" cy="38100"/>
          </a:xfrm>
          <a:prstGeom prst="rect">
            <a:avLst/>
          </a:prstGeom>
          <a:solidFill>
            <a:srgbClr val="F98125"/>
          </a:solidFill>
          <a:ln/>
        </p:spPr>
        <p:txBody>
          <a:bodyPr/>
          <a:lstStyle/>
          <a:p>
            <a:endParaRPr lang="en-US"/>
          </a:p>
        </p:txBody>
      </p:sp>
      <p:sp>
        <p:nvSpPr>
          <p:cNvPr id="4" name="Shape 2"/>
          <p:cNvSpPr/>
          <p:nvPr/>
        </p:nvSpPr>
        <p:spPr>
          <a:xfrm>
            <a:off x="1266825" y="3333750"/>
            <a:ext cx="15754350" cy="5190530"/>
          </a:xfrm>
          <a:prstGeom prst="roundRect">
            <a:avLst>
              <a:gd name="adj" fmla="val 2202"/>
            </a:avLst>
          </a:prstGeom>
          <a:solidFill>
            <a:srgbClr val="FFFFFF"/>
          </a:solidFill>
          <a:ln w="9525">
            <a:solidFill>
              <a:srgbClr val="E4E9ED"/>
            </a:solidFill>
            <a:prstDash val="solid"/>
          </a:ln>
          <a:effectLst>
            <a:outerShdw blurRad="247650" dist="57150" dir="5400000" algn="bl" rotWithShape="0">
              <a:srgbClr val="2E4B61">
                <a:alpha val="14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1390650" y="3457575"/>
            <a:ext cx="15506700" cy="4942880"/>
          </a:xfrm>
          <a:prstGeom prst="rect">
            <a:avLst/>
          </a:prstGeom>
        </p:spPr>
      </p:pic>
      <p:sp>
        <p:nvSpPr>
          <p:cNvPr id="6" name="Shape 3"/>
          <p:cNvSpPr/>
          <p:nvPr/>
        </p:nvSpPr>
        <p:spPr>
          <a:xfrm>
            <a:off x="11029950" y="4105275"/>
            <a:ext cx="381000" cy="1304925"/>
          </a:xfrm>
          <a:prstGeom prst="rect">
            <a:avLst/>
          </a:prstGeom>
          <a:solidFill>
            <a:srgbClr val="F98125"/>
          </a:solidFill>
          <a:ln/>
        </p:spPr>
        <p:txBody>
          <a:bodyPr/>
          <a:lstStyle/>
          <a:p>
            <a:endParaRPr lang="en-US"/>
          </a:p>
        </p:txBody>
      </p:sp>
      <p:sp>
        <p:nvSpPr>
          <p:cNvPr id="7" name="Shape 4"/>
          <p:cNvSpPr/>
          <p:nvPr/>
        </p:nvSpPr>
        <p:spPr>
          <a:xfrm rot="-5160000">
            <a:off x="9629775" y="6915150"/>
            <a:ext cx="381000" cy="1304925"/>
          </a:xfrm>
          <a:prstGeom prst="rect">
            <a:avLst/>
          </a:prstGeom>
          <a:solidFill>
            <a:srgbClr val="F98125"/>
          </a:solidFill>
          <a:ln/>
        </p:spPr>
        <p:txBody>
          <a:bodyPr/>
          <a:lstStyle/>
          <a:p>
            <a:endParaRPr lang="en-US"/>
          </a:p>
        </p:txBody>
      </p:sp>
      <p:sp>
        <p:nvSpPr>
          <p:cNvPr id="8" name="Text 5"/>
          <p:cNvSpPr/>
          <p:nvPr/>
        </p:nvSpPr>
        <p:spPr>
          <a:xfrm>
            <a:off x="17023110" y="9502229"/>
            <a:ext cx="27429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57300" y="609600"/>
            <a:ext cx="17350740" cy="628650"/>
          </a:xfrm>
          <a:prstGeom prst="rect">
            <a:avLst/>
          </a:prstGeom>
          <a:noFill/>
          <a:ln/>
        </p:spPr>
        <p:txBody>
          <a:bodyPr wrap="square" lIns="25400" tIns="25400" rIns="25400" bIns="25400" rtlCol="0" anchor="t">
            <a:normAutofit/>
          </a:bodyPr>
          <a:lstStyle/>
          <a:p>
            <a:pPr marL="0" indent="0" algn="l">
              <a:lnSpc>
                <a:spcPct val="92308"/>
              </a:lnSpc>
              <a:buNone/>
            </a:pPr>
            <a:r>
              <a:rPr lang="en-US" sz="3600" kern="0" spc="-60" dirty="0">
                <a:solidFill>
                  <a:srgbClr val="16222C"/>
                </a:solidFill>
                <a:latin typeface="Artific Med" pitchFamily="50" charset="0"/>
                <a:ea typeface="Artific Med" pitchFamily="50" charset="0"/>
                <a:cs typeface="Artific" pitchFamily="34" charset="-120"/>
              </a:rPr>
              <a:t>Step by step, </a:t>
            </a:r>
            <a:r>
              <a:rPr lang="en-US" sz="3600" i="1" kern="0" spc="-60" dirty="0">
                <a:solidFill>
                  <a:srgbClr val="16222C"/>
                </a:solidFill>
                <a:latin typeface="Instrument Serif" pitchFamily="34" charset="0"/>
                <a:ea typeface="Instrument Serif" pitchFamily="34" charset="-122"/>
                <a:cs typeface="Instrument Serif" pitchFamily="34" charset="-120"/>
              </a:rPr>
              <a:t>annotated screenshots</a:t>
            </a:r>
            <a:endParaRPr lang="en-US" sz="3600" dirty="0"/>
          </a:p>
        </p:txBody>
      </p:sp>
      <p:sp>
        <p:nvSpPr>
          <p:cNvPr id="3" name="Shape 1"/>
          <p:cNvSpPr/>
          <p:nvPr/>
        </p:nvSpPr>
        <p:spPr>
          <a:xfrm>
            <a:off x="1257300" y="1352550"/>
            <a:ext cx="952500" cy="38100"/>
          </a:xfrm>
          <a:prstGeom prst="rect">
            <a:avLst/>
          </a:prstGeom>
          <a:solidFill>
            <a:srgbClr val="F98125"/>
          </a:solidFill>
          <a:ln/>
        </p:spPr>
        <p:txBody>
          <a:bodyPr/>
          <a:lstStyle/>
          <a:p>
            <a:endParaRPr lang="en-US"/>
          </a:p>
        </p:txBody>
      </p:sp>
      <p:sp>
        <p:nvSpPr>
          <p:cNvPr id="4" name="Shape 2"/>
          <p:cNvSpPr/>
          <p:nvPr/>
        </p:nvSpPr>
        <p:spPr>
          <a:xfrm>
            <a:off x="1514475" y="2209800"/>
            <a:ext cx="15259050" cy="7318325"/>
          </a:xfrm>
          <a:prstGeom prst="roundRect">
            <a:avLst>
              <a:gd name="adj" fmla="val 1562"/>
            </a:avLst>
          </a:prstGeom>
          <a:solidFill>
            <a:srgbClr val="FFFFFF"/>
          </a:solidFill>
          <a:ln w="9525">
            <a:solidFill>
              <a:srgbClr val="E4E9ED"/>
            </a:solidFill>
            <a:prstDash val="solid"/>
          </a:ln>
          <a:effectLst>
            <a:outerShdw blurRad="247650" dist="57150" dir="5400000" algn="bl" rotWithShape="0">
              <a:srgbClr val="2E4B61">
                <a:alpha val="14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1638300" y="2333625"/>
            <a:ext cx="15011400" cy="7070675"/>
          </a:xfrm>
          <a:prstGeom prst="rect">
            <a:avLst/>
          </a:prstGeom>
        </p:spPr>
      </p:pic>
      <p:sp>
        <p:nvSpPr>
          <p:cNvPr id="6" name="Text 3"/>
          <p:cNvSpPr/>
          <p:nvPr/>
        </p:nvSpPr>
        <p:spPr>
          <a:xfrm>
            <a:off x="17013734" y="9502229"/>
            <a:ext cx="283666"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57300" y="609600"/>
            <a:ext cx="17350740" cy="628650"/>
          </a:xfrm>
          <a:prstGeom prst="rect">
            <a:avLst/>
          </a:prstGeom>
          <a:noFill/>
          <a:ln/>
        </p:spPr>
        <p:txBody>
          <a:bodyPr wrap="square" lIns="25400" tIns="25400" rIns="25400" bIns="25400" rtlCol="0" anchor="t">
            <a:normAutofit/>
          </a:bodyPr>
          <a:lstStyle/>
          <a:p>
            <a:pPr marL="0" indent="0" algn="l">
              <a:lnSpc>
                <a:spcPct val="92308"/>
              </a:lnSpc>
              <a:buNone/>
            </a:pPr>
            <a:r>
              <a:rPr lang="en-US" sz="3600" kern="0" spc="-60" dirty="0">
                <a:solidFill>
                  <a:srgbClr val="16222C"/>
                </a:solidFill>
                <a:latin typeface="Artific Med" pitchFamily="50" charset="0"/>
                <a:ea typeface="Artific Med" pitchFamily="50" charset="0"/>
                <a:cs typeface="Artific" pitchFamily="34" charset="-120"/>
              </a:rPr>
              <a:t>Step by step, </a:t>
            </a:r>
            <a:r>
              <a:rPr lang="en-US" sz="3600" i="1" kern="0" spc="-60" dirty="0">
                <a:solidFill>
                  <a:srgbClr val="16222C"/>
                </a:solidFill>
                <a:latin typeface="Instrument Serif" pitchFamily="34" charset="0"/>
                <a:ea typeface="Instrument Serif" pitchFamily="34" charset="-122"/>
                <a:cs typeface="Instrument Serif" pitchFamily="34" charset="-120"/>
              </a:rPr>
              <a:t>annotated screenshots</a:t>
            </a:r>
            <a:endParaRPr lang="en-US" sz="3600" dirty="0"/>
          </a:p>
        </p:txBody>
      </p:sp>
      <p:sp>
        <p:nvSpPr>
          <p:cNvPr id="3" name="Shape 1"/>
          <p:cNvSpPr/>
          <p:nvPr/>
        </p:nvSpPr>
        <p:spPr>
          <a:xfrm>
            <a:off x="1257300" y="1352550"/>
            <a:ext cx="952500" cy="38100"/>
          </a:xfrm>
          <a:prstGeom prst="rect">
            <a:avLst/>
          </a:prstGeom>
          <a:solidFill>
            <a:srgbClr val="F98125"/>
          </a:solidFill>
          <a:ln/>
        </p:spPr>
        <p:txBody>
          <a:bodyPr/>
          <a:lstStyle/>
          <a:p>
            <a:endParaRPr lang="en-US"/>
          </a:p>
        </p:txBody>
      </p:sp>
      <p:sp>
        <p:nvSpPr>
          <p:cNvPr id="4" name="Shape 2"/>
          <p:cNvSpPr/>
          <p:nvPr/>
        </p:nvSpPr>
        <p:spPr>
          <a:xfrm>
            <a:off x="4095750" y="2743200"/>
            <a:ext cx="10096500" cy="6922294"/>
          </a:xfrm>
          <a:prstGeom prst="roundRect">
            <a:avLst>
              <a:gd name="adj" fmla="val 1651"/>
            </a:avLst>
          </a:prstGeom>
          <a:solidFill>
            <a:srgbClr val="FFFFFF"/>
          </a:solidFill>
          <a:ln w="9525">
            <a:solidFill>
              <a:srgbClr val="E4E9ED"/>
            </a:solidFill>
            <a:prstDash val="solid"/>
          </a:ln>
          <a:effectLst>
            <a:outerShdw blurRad="247650" dist="57150" dir="5400000" algn="bl" rotWithShape="0">
              <a:srgbClr val="2E4B61">
                <a:alpha val="14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4219575" y="2867025"/>
            <a:ext cx="9848850" cy="6674644"/>
          </a:xfrm>
          <a:prstGeom prst="rect">
            <a:avLst/>
          </a:prstGeom>
        </p:spPr>
      </p:pic>
      <p:sp>
        <p:nvSpPr>
          <p:cNvPr id="6" name="Text 3"/>
          <p:cNvSpPr/>
          <p:nvPr/>
        </p:nvSpPr>
        <p:spPr>
          <a:xfrm>
            <a:off x="17013138" y="9502229"/>
            <a:ext cx="28426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57300" y="609600"/>
            <a:ext cx="17350740" cy="628650"/>
          </a:xfrm>
          <a:prstGeom prst="rect">
            <a:avLst/>
          </a:prstGeom>
          <a:noFill/>
          <a:ln/>
        </p:spPr>
        <p:txBody>
          <a:bodyPr wrap="square" lIns="25400" tIns="25400" rIns="25400" bIns="25400" rtlCol="0" anchor="t">
            <a:normAutofit/>
          </a:bodyPr>
          <a:lstStyle/>
          <a:p>
            <a:pPr marL="0" indent="0" algn="l">
              <a:lnSpc>
                <a:spcPct val="92308"/>
              </a:lnSpc>
              <a:buNone/>
            </a:pPr>
            <a:r>
              <a:rPr lang="en-US" sz="3600" kern="0" spc="-60" dirty="0">
                <a:solidFill>
                  <a:srgbClr val="16222C"/>
                </a:solidFill>
                <a:latin typeface="Artific Med" pitchFamily="50" charset="0"/>
                <a:ea typeface="Artific Med" pitchFamily="50" charset="0"/>
                <a:cs typeface="Artific" pitchFamily="34" charset="-120"/>
              </a:rPr>
              <a:t>Step by step, </a:t>
            </a:r>
            <a:r>
              <a:rPr lang="en-US" sz="3600" i="1" kern="0" spc="-60" dirty="0">
                <a:solidFill>
                  <a:srgbClr val="16222C"/>
                </a:solidFill>
                <a:latin typeface="Instrument Serif" pitchFamily="34" charset="0"/>
                <a:ea typeface="Instrument Serif" pitchFamily="34" charset="-122"/>
                <a:cs typeface="Instrument Serif" pitchFamily="34" charset="-120"/>
              </a:rPr>
              <a:t>annotated screenshots</a:t>
            </a:r>
            <a:endParaRPr lang="en-US" sz="3600" dirty="0"/>
          </a:p>
        </p:txBody>
      </p:sp>
      <p:sp>
        <p:nvSpPr>
          <p:cNvPr id="3" name="Shape 1"/>
          <p:cNvSpPr/>
          <p:nvPr/>
        </p:nvSpPr>
        <p:spPr>
          <a:xfrm>
            <a:off x="1257300" y="1352550"/>
            <a:ext cx="952500" cy="38100"/>
          </a:xfrm>
          <a:prstGeom prst="rect">
            <a:avLst/>
          </a:prstGeom>
          <a:solidFill>
            <a:srgbClr val="F98125"/>
          </a:solidFill>
          <a:ln/>
        </p:spPr>
        <p:txBody>
          <a:bodyPr/>
          <a:lstStyle/>
          <a:p>
            <a:endParaRPr lang="en-US"/>
          </a:p>
        </p:txBody>
      </p:sp>
      <p:sp>
        <p:nvSpPr>
          <p:cNvPr id="4" name="Shape 2"/>
          <p:cNvSpPr/>
          <p:nvPr/>
        </p:nvSpPr>
        <p:spPr>
          <a:xfrm>
            <a:off x="1752600" y="2209800"/>
            <a:ext cx="14792325" cy="7315795"/>
          </a:xfrm>
          <a:prstGeom prst="roundRect">
            <a:avLst>
              <a:gd name="adj" fmla="val 1562"/>
            </a:avLst>
          </a:prstGeom>
          <a:solidFill>
            <a:srgbClr val="FFFFFF"/>
          </a:solidFill>
          <a:ln w="9525">
            <a:solidFill>
              <a:srgbClr val="E4E9ED"/>
            </a:solidFill>
            <a:prstDash val="solid"/>
          </a:ln>
          <a:effectLst>
            <a:outerShdw blurRad="247650" dist="57150" dir="5400000" algn="bl" rotWithShape="0">
              <a:srgbClr val="2E4B61">
                <a:alpha val="14000"/>
              </a:srgbClr>
            </a:outerShdw>
          </a:effectLst>
        </p:spPr>
        <p:txBody>
          <a:bodyPr/>
          <a:lstStyle/>
          <a:p>
            <a:endParaRPr lang="en-US"/>
          </a:p>
        </p:txBody>
      </p:sp>
      <p:pic>
        <p:nvPicPr>
          <p:cNvPr id="5" name="Image 0" descr="preencoded.png"/>
          <p:cNvPicPr>
            <a:picLocks noChangeAspect="1"/>
          </p:cNvPicPr>
          <p:nvPr/>
        </p:nvPicPr>
        <p:blipFill>
          <a:blip r:embed="rId3"/>
          <a:stretch>
            <a:fillRect/>
          </a:stretch>
        </p:blipFill>
        <p:spPr>
          <a:xfrm>
            <a:off x="1876425" y="2333625"/>
            <a:ext cx="14544675" cy="7068145"/>
          </a:xfrm>
          <a:prstGeom prst="rect">
            <a:avLst/>
          </a:prstGeom>
        </p:spPr>
      </p:pic>
      <p:sp>
        <p:nvSpPr>
          <p:cNvPr id="6" name="Shape 3"/>
          <p:cNvSpPr/>
          <p:nvPr/>
        </p:nvSpPr>
        <p:spPr>
          <a:xfrm rot="8520002">
            <a:off x="11525250" y="3867150"/>
            <a:ext cx="381000" cy="1304925"/>
          </a:xfrm>
          <a:prstGeom prst="rect">
            <a:avLst/>
          </a:prstGeom>
          <a:solidFill>
            <a:srgbClr val="F98125"/>
          </a:solidFill>
          <a:ln/>
        </p:spPr>
        <p:txBody>
          <a:bodyPr/>
          <a:lstStyle/>
          <a:p>
            <a:endParaRPr lang="en-US"/>
          </a:p>
        </p:txBody>
      </p:sp>
      <p:sp>
        <p:nvSpPr>
          <p:cNvPr id="7" name="Text 4"/>
          <p:cNvSpPr/>
          <p:nvPr/>
        </p:nvSpPr>
        <p:spPr>
          <a:xfrm>
            <a:off x="17018198" y="9502229"/>
            <a:ext cx="27920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Our </a:t>
            </a:r>
            <a:r>
              <a:rPr lang="en-US" sz="4800" i="1" kern="0" spc="-90" dirty="0">
                <a:solidFill>
                  <a:srgbClr val="16222C"/>
                </a:solidFill>
                <a:latin typeface="Instrument Serif" pitchFamily="34" charset="0"/>
                <a:ea typeface="Instrument Serif" pitchFamily="34" charset="-122"/>
                <a:cs typeface="Instrument Serif" pitchFamily="34" charset="-120"/>
              </a:rPr>
              <a:t>process</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Shape 2"/>
          <p:cNvSpPr/>
          <p:nvPr/>
        </p:nvSpPr>
        <p:spPr>
          <a:xfrm>
            <a:off x="1238250" y="2533650"/>
            <a:ext cx="4914900" cy="6572250"/>
          </a:xfrm>
          <a:prstGeom prst="roundRect">
            <a:avLst>
              <a:gd name="adj" fmla="val 2713"/>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5" name="Shape 3"/>
          <p:cNvSpPr/>
          <p:nvPr/>
        </p:nvSpPr>
        <p:spPr>
          <a:xfrm>
            <a:off x="1238250" y="9096375"/>
            <a:ext cx="4914900" cy="9525"/>
          </a:xfrm>
          <a:prstGeom prst="rect">
            <a:avLst/>
          </a:prstGeom>
          <a:solidFill>
            <a:srgbClr val="E4E9ED"/>
          </a:solidFill>
          <a:ln/>
        </p:spPr>
        <p:txBody>
          <a:bodyPr/>
          <a:lstStyle/>
          <a:p>
            <a:endParaRPr lang="en-US"/>
          </a:p>
        </p:txBody>
      </p:sp>
      <p:sp>
        <p:nvSpPr>
          <p:cNvPr id="6" name="Shape 4"/>
          <p:cNvSpPr/>
          <p:nvPr/>
        </p:nvSpPr>
        <p:spPr>
          <a:xfrm>
            <a:off x="1238250" y="2533650"/>
            <a:ext cx="4914900" cy="171450"/>
          </a:xfrm>
          <a:prstGeom prst="rect">
            <a:avLst/>
          </a:prstGeom>
          <a:solidFill>
            <a:srgbClr val="0269A3"/>
          </a:solidFill>
          <a:ln/>
        </p:spPr>
        <p:txBody>
          <a:bodyPr/>
          <a:lstStyle/>
          <a:p>
            <a:endParaRPr lang="en-US"/>
          </a:p>
        </p:txBody>
      </p:sp>
      <p:sp>
        <p:nvSpPr>
          <p:cNvPr id="7" name="Shape 5"/>
          <p:cNvSpPr/>
          <p:nvPr/>
        </p:nvSpPr>
        <p:spPr>
          <a:xfrm>
            <a:off x="1238250" y="2533650"/>
            <a:ext cx="9525" cy="6572250"/>
          </a:xfrm>
          <a:prstGeom prst="rect">
            <a:avLst/>
          </a:prstGeom>
          <a:solidFill>
            <a:srgbClr val="E4E9ED"/>
          </a:solidFill>
          <a:ln/>
        </p:spPr>
        <p:txBody>
          <a:bodyPr/>
          <a:lstStyle/>
          <a:p>
            <a:endParaRPr lang="en-US"/>
          </a:p>
        </p:txBody>
      </p:sp>
      <p:sp>
        <p:nvSpPr>
          <p:cNvPr id="8" name="Shape 6"/>
          <p:cNvSpPr/>
          <p:nvPr/>
        </p:nvSpPr>
        <p:spPr>
          <a:xfrm>
            <a:off x="6143625" y="2533650"/>
            <a:ext cx="9525" cy="6572250"/>
          </a:xfrm>
          <a:prstGeom prst="rect">
            <a:avLst/>
          </a:prstGeom>
          <a:solidFill>
            <a:srgbClr val="E4E9ED"/>
          </a:solidFill>
          <a:ln/>
        </p:spPr>
        <p:txBody>
          <a:bodyPr/>
          <a:lstStyle/>
          <a:p>
            <a:endParaRPr lang="en-US"/>
          </a:p>
        </p:txBody>
      </p:sp>
      <p:sp>
        <p:nvSpPr>
          <p:cNvPr id="9" name="Shape 7"/>
          <p:cNvSpPr/>
          <p:nvPr/>
        </p:nvSpPr>
        <p:spPr>
          <a:xfrm>
            <a:off x="2800350" y="3238500"/>
            <a:ext cx="1790700" cy="1790700"/>
          </a:xfrm>
          <a:prstGeom prst="ellipse">
            <a:avLst/>
          </a:prstGeom>
          <a:solidFill>
            <a:srgbClr val="E9F3FB"/>
          </a:solidFill>
          <a:ln/>
        </p:spPr>
        <p:txBody>
          <a:bodyPr/>
          <a:lstStyle/>
          <a:p>
            <a:endParaRPr lang="en-US"/>
          </a:p>
        </p:txBody>
      </p:sp>
      <p:pic>
        <p:nvPicPr>
          <p:cNvPr id="10" name="Image 0" descr="preencoded.png"/>
          <p:cNvPicPr>
            <a:picLocks noChangeAspect="1"/>
          </p:cNvPicPr>
          <p:nvPr/>
        </p:nvPicPr>
        <p:blipFill>
          <a:blip r:embed="rId3"/>
          <a:srcRect/>
          <a:stretch/>
        </p:blipFill>
        <p:spPr>
          <a:xfrm>
            <a:off x="3219450" y="3657600"/>
            <a:ext cx="952500" cy="952500"/>
          </a:xfrm>
          <a:prstGeom prst="rect">
            <a:avLst/>
          </a:prstGeom>
        </p:spPr>
      </p:pic>
      <p:sp>
        <p:nvSpPr>
          <p:cNvPr id="11" name="Text 8"/>
          <p:cNvSpPr/>
          <p:nvPr/>
        </p:nvSpPr>
        <p:spPr>
          <a:xfrm>
            <a:off x="1606010" y="5353050"/>
            <a:ext cx="4179379" cy="888206"/>
          </a:xfrm>
          <a:prstGeom prst="rect">
            <a:avLst/>
          </a:prstGeom>
          <a:noFill/>
          <a:ln/>
        </p:spPr>
        <p:txBody>
          <a:bodyPr wrap="square" lIns="25400" tIns="25400" rIns="25400" bIns="25400" rtlCol="0" anchor="t">
            <a:normAutofit/>
          </a:bodyPr>
          <a:lstStyle/>
          <a:p>
            <a:pPr marL="0" indent="0" algn="ctr">
              <a:lnSpc>
                <a:spcPct val="91102"/>
              </a:lnSpc>
              <a:buNone/>
            </a:pPr>
            <a:r>
              <a:rPr lang="en-US" sz="2700" dirty="0">
                <a:solidFill>
                  <a:srgbClr val="16222C"/>
                </a:solidFill>
                <a:latin typeface="Artific Med" pitchFamily="50" charset="0"/>
                <a:ea typeface="Artific Med" pitchFamily="50" charset="0"/>
                <a:cs typeface="Artific" pitchFamily="34" charset="-120"/>
              </a:rPr>
              <a:t>Evaluation and information gathering</a:t>
            </a:r>
            <a:endParaRPr lang="en-US" sz="2700" dirty="0"/>
          </a:p>
        </p:txBody>
      </p:sp>
      <p:sp>
        <p:nvSpPr>
          <p:cNvPr id="12" name="Shape 9"/>
          <p:cNvSpPr/>
          <p:nvPr/>
        </p:nvSpPr>
        <p:spPr>
          <a:xfrm>
            <a:off x="6686550" y="2533650"/>
            <a:ext cx="4914900" cy="6572250"/>
          </a:xfrm>
          <a:prstGeom prst="roundRect">
            <a:avLst>
              <a:gd name="adj" fmla="val 2713"/>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13" name="Shape 10"/>
          <p:cNvSpPr/>
          <p:nvPr/>
        </p:nvSpPr>
        <p:spPr>
          <a:xfrm>
            <a:off x="6686550" y="9096375"/>
            <a:ext cx="4914900" cy="9525"/>
          </a:xfrm>
          <a:prstGeom prst="rect">
            <a:avLst/>
          </a:prstGeom>
          <a:solidFill>
            <a:srgbClr val="E4E9ED"/>
          </a:solidFill>
          <a:ln/>
        </p:spPr>
        <p:txBody>
          <a:bodyPr/>
          <a:lstStyle/>
          <a:p>
            <a:endParaRPr lang="en-US"/>
          </a:p>
        </p:txBody>
      </p:sp>
      <p:sp>
        <p:nvSpPr>
          <p:cNvPr id="14" name="Shape 11"/>
          <p:cNvSpPr/>
          <p:nvPr/>
        </p:nvSpPr>
        <p:spPr>
          <a:xfrm>
            <a:off x="6686550" y="2533650"/>
            <a:ext cx="4914900" cy="171450"/>
          </a:xfrm>
          <a:prstGeom prst="rect">
            <a:avLst/>
          </a:prstGeom>
          <a:solidFill>
            <a:srgbClr val="0269A3"/>
          </a:solidFill>
          <a:ln/>
        </p:spPr>
        <p:txBody>
          <a:bodyPr/>
          <a:lstStyle/>
          <a:p>
            <a:endParaRPr lang="en-US"/>
          </a:p>
        </p:txBody>
      </p:sp>
      <p:sp>
        <p:nvSpPr>
          <p:cNvPr id="15" name="Shape 12"/>
          <p:cNvSpPr/>
          <p:nvPr/>
        </p:nvSpPr>
        <p:spPr>
          <a:xfrm>
            <a:off x="6686550" y="2533650"/>
            <a:ext cx="9525" cy="6572250"/>
          </a:xfrm>
          <a:prstGeom prst="rect">
            <a:avLst/>
          </a:prstGeom>
          <a:solidFill>
            <a:srgbClr val="E4E9ED"/>
          </a:solidFill>
          <a:ln/>
        </p:spPr>
        <p:txBody>
          <a:bodyPr/>
          <a:lstStyle/>
          <a:p>
            <a:endParaRPr lang="en-US"/>
          </a:p>
        </p:txBody>
      </p:sp>
      <p:sp>
        <p:nvSpPr>
          <p:cNvPr id="16" name="Shape 13"/>
          <p:cNvSpPr/>
          <p:nvPr/>
        </p:nvSpPr>
        <p:spPr>
          <a:xfrm>
            <a:off x="11591925" y="2533650"/>
            <a:ext cx="9525" cy="6572250"/>
          </a:xfrm>
          <a:prstGeom prst="rect">
            <a:avLst/>
          </a:prstGeom>
          <a:solidFill>
            <a:srgbClr val="E4E9ED"/>
          </a:solidFill>
          <a:ln/>
        </p:spPr>
        <p:txBody>
          <a:bodyPr/>
          <a:lstStyle/>
          <a:p>
            <a:endParaRPr lang="en-US"/>
          </a:p>
        </p:txBody>
      </p:sp>
      <p:sp>
        <p:nvSpPr>
          <p:cNvPr id="17" name="Shape 14"/>
          <p:cNvSpPr/>
          <p:nvPr/>
        </p:nvSpPr>
        <p:spPr>
          <a:xfrm>
            <a:off x="8248650" y="3238500"/>
            <a:ext cx="1790700" cy="1790700"/>
          </a:xfrm>
          <a:prstGeom prst="ellipse">
            <a:avLst/>
          </a:prstGeom>
          <a:solidFill>
            <a:srgbClr val="E9F3FB"/>
          </a:solidFill>
          <a:ln/>
        </p:spPr>
        <p:txBody>
          <a:bodyPr/>
          <a:lstStyle/>
          <a:p>
            <a:endParaRPr lang="en-US"/>
          </a:p>
        </p:txBody>
      </p:sp>
      <p:pic>
        <p:nvPicPr>
          <p:cNvPr id="18" name="Image 1" descr="preencoded.png"/>
          <p:cNvPicPr>
            <a:picLocks noChangeAspect="1"/>
          </p:cNvPicPr>
          <p:nvPr/>
        </p:nvPicPr>
        <p:blipFill>
          <a:blip r:embed="rId4"/>
          <a:srcRect/>
          <a:stretch/>
        </p:blipFill>
        <p:spPr>
          <a:xfrm>
            <a:off x="8667750" y="3657600"/>
            <a:ext cx="952500" cy="952500"/>
          </a:xfrm>
          <a:prstGeom prst="rect">
            <a:avLst/>
          </a:prstGeom>
        </p:spPr>
      </p:pic>
      <p:sp>
        <p:nvSpPr>
          <p:cNvPr id="19" name="Text 15"/>
          <p:cNvSpPr/>
          <p:nvPr/>
        </p:nvSpPr>
        <p:spPr>
          <a:xfrm>
            <a:off x="7992785" y="5353050"/>
            <a:ext cx="2302431" cy="463153"/>
          </a:xfrm>
          <a:prstGeom prst="rect">
            <a:avLst/>
          </a:prstGeom>
          <a:noFill/>
          <a:ln/>
        </p:spPr>
        <p:txBody>
          <a:bodyPr wrap="square" lIns="25400" tIns="25400" rIns="25400" bIns="25400" rtlCol="0" anchor="t">
            <a:normAutofit/>
          </a:bodyPr>
          <a:lstStyle/>
          <a:p>
            <a:pPr marL="0" indent="0" algn="ctr">
              <a:lnSpc>
                <a:spcPct val="91102"/>
              </a:lnSpc>
              <a:buNone/>
            </a:pPr>
            <a:r>
              <a:rPr lang="en-US" sz="2700" dirty="0">
                <a:solidFill>
                  <a:srgbClr val="16222C"/>
                </a:solidFill>
                <a:latin typeface="Artific Med" pitchFamily="50" charset="0"/>
                <a:ea typeface="Artific Med" pitchFamily="50" charset="0"/>
                <a:cs typeface="Artific" pitchFamily="34" charset="-120"/>
              </a:rPr>
              <a:t>Development</a:t>
            </a:r>
            <a:endParaRPr lang="en-US" sz="2700" dirty="0"/>
          </a:p>
        </p:txBody>
      </p:sp>
      <p:sp>
        <p:nvSpPr>
          <p:cNvPr id="20" name="Shape 16"/>
          <p:cNvSpPr/>
          <p:nvPr/>
        </p:nvSpPr>
        <p:spPr>
          <a:xfrm>
            <a:off x="12134850" y="2533650"/>
            <a:ext cx="4914900" cy="6572250"/>
          </a:xfrm>
          <a:prstGeom prst="roundRect">
            <a:avLst>
              <a:gd name="adj" fmla="val 2713"/>
            </a:avLst>
          </a:prstGeom>
          <a:solidFill>
            <a:srgbClr val="FFFFFF"/>
          </a:solidFill>
          <a:ln/>
          <a:effectLst>
            <a:outerShdw blurRad="133350" dist="19050" dir="5400000" algn="bl" rotWithShape="0">
              <a:srgbClr val="2E4B61">
                <a:alpha val="7000"/>
              </a:srgbClr>
            </a:outerShdw>
          </a:effectLst>
        </p:spPr>
        <p:txBody>
          <a:bodyPr/>
          <a:lstStyle/>
          <a:p>
            <a:endParaRPr lang="en-US"/>
          </a:p>
        </p:txBody>
      </p:sp>
      <p:sp>
        <p:nvSpPr>
          <p:cNvPr id="21" name="Shape 17"/>
          <p:cNvSpPr/>
          <p:nvPr/>
        </p:nvSpPr>
        <p:spPr>
          <a:xfrm>
            <a:off x="12134850" y="9096375"/>
            <a:ext cx="4914900" cy="9525"/>
          </a:xfrm>
          <a:prstGeom prst="rect">
            <a:avLst/>
          </a:prstGeom>
          <a:solidFill>
            <a:srgbClr val="E4E9ED"/>
          </a:solidFill>
          <a:ln/>
        </p:spPr>
        <p:txBody>
          <a:bodyPr/>
          <a:lstStyle/>
          <a:p>
            <a:endParaRPr lang="en-US"/>
          </a:p>
        </p:txBody>
      </p:sp>
      <p:sp>
        <p:nvSpPr>
          <p:cNvPr id="22" name="Shape 18"/>
          <p:cNvSpPr/>
          <p:nvPr/>
        </p:nvSpPr>
        <p:spPr>
          <a:xfrm>
            <a:off x="12134850" y="2533650"/>
            <a:ext cx="4914900" cy="171450"/>
          </a:xfrm>
          <a:prstGeom prst="rect">
            <a:avLst/>
          </a:prstGeom>
          <a:solidFill>
            <a:srgbClr val="0269A3"/>
          </a:solidFill>
          <a:ln/>
        </p:spPr>
        <p:txBody>
          <a:bodyPr/>
          <a:lstStyle/>
          <a:p>
            <a:endParaRPr lang="en-US"/>
          </a:p>
        </p:txBody>
      </p:sp>
      <p:sp>
        <p:nvSpPr>
          <p:cNvPr id="23" name="Shape 19"/>
          <p:cNvSpPr/>
          <p:nvPr/>
        </p:nvSpPr>
        <p:spPr>
          <a:xfrm>
            <a:off x="12134850" y="2533650"/>
            <a:ext cx="9525" cy="6572250"/>
          </a:xfrm>
          <a:prstGeom prst="rect">
            <a:avLst/>
          </a:prstGeom>
          <a:solidFill>
            <a:srgbClr val="E4E9ED"/>
          </a:solidFill>
          <a:ln/>
        </p:spPr>
        <p:txBody>
          <a:bodyPr/>
          <a:lstStyle/>
          <a:p>
            <a:endParaRPr lang="en-US"/>
          </a:p>
        </p:txBody>
      </p:sp>
      <p:sp>
        <p:nvSpPr>
          <p:cNvPr id="24" name="Shape 20"/>
          <p:cNvSpPr/>
          <p:nvPr/>
        </p:nvSpPr>
        <p:spPr>
          <a:xfrm>
            <a:off x="17040225" y="2533650"/>
            <a:ext cx="9525" cy="6572250"/>
          </a:xfrm>
          <a:prstGeom prst="rect">
            <a:avLst/>
          </a:prstGeom>
          <a:solidFill>
            <a:srgbClr val="E4E9ED"/>
          </a:solidFill>
          <a:ln/>
        </p:spPr>
        <p:txBody>
          <a:bodyPr/>
          <a:lstStyle/>
          <a:p>
            <a:endParaRPr lang="en-US"/>
          </a:p>
        </p:txBody>
      </p:sp>
      <p:sp>
        <p:nvSpPr>
          <p:cNvPr id="25" name="Shape 21"/>
          <p:cNvSpPr/>
          <p:nvPr/>
        </p:nvSpPr>
        <p:spPr>
          <a:xfrm>
            <a:off x="13696950" y="3238500"/>
            <a:ext cx="1790700" cy="1790700"/>
          </a:xfrm>
          <a:prstGeom prst="ellipse">
            <a:avLst/>
          </a:prstGeom>
          <a:solidFill>
            <a:srgbClr val="E9F3FB"/>
          </a:solidFill>
          <a:ln/>
        </p:spPr>
        <p:txBody>
          <a:bodyPr/>
          <a:lstStyle/>
          <a:p>
            <a:endParaRPr lang="en-US"/>
          </a:p>
        </p:txBody>
      </p:sp>
      <p:pic>
        <p:nvPicPr>
          <p:cNvPr id="26" name="Image 2" descr="preencoded.png"/>
          <p:cNvPicPr>
            <a:picLocks noChangeAspect="1"/>
          </p:cNvPicPr>
          <p:nvPr/>
        </p:nvPicPr>
        <p:blipFill>
          <a:blip r:embed="rId5"/>
          <a:srcRect/>
          <a:stretch/>
        </p:blipFill>
        <p:spPr>
          <a:xfrm>
            <a:off x="14116050" y="3657600"/>
            <a:ext cx="952500" cy="952500"/>
          </a:xfrm>
          <a:prstGeom prst="rect">
            <a:avLst/>
          </a:prstGeom>
        </p:spPr>
      </p:pic>
      <p:sp>
        <p:nvSpPr>
          <p:cNvPr id="27" name="Text 22"/>
          <p:cNvSpPr/>
          <p:nvPr/>
        </p:nvSpPr>
        <p:spPr>
          <a:xfrm>
            <a:off x="13981361" y="5353050"/>
            <a:ext cx="1221879" cy="463153"/>
          </a:xfrm>
          <a:prstGeom prst="rect">
            <a:avLst/>
          </a:prstGeom>
          <a:noFill/>
          <a:ln/>
        </p:spPr>
        <p:txBody>
          <a:bodyPr wrap="square" lIns="25400" tIns="25400" rIns="25400" bIns="25400" rtlCol="0" anchor="t">
            <a:normAutofit/>
          </a:bodyPr>
          <a:lstStyle/>
          <a:p>
            <a:pPr marL="0" indent="0" algn="ctr">
              <a:lnSpc>
                <a:spcPct val="91102"/>
              </a:lnSpc>
              <a:buNone/>
            </a:pPr>
            <a:r>
              <a:rPr lang="en-US" sz="2700" dirty="0">
                <a:solidFill>
                  <a:srgbClr val="16222C"/>
                </a:solidFill>
                <a:latin typeface="Artific Med" pitchFamily="50" charset="0"/>
                <a:ea typeface="Artific Med" pitchFamily="50" charset="0"/>
                <a:cs typeface="Artific" pitchFamily="34" charset="-120"/>
              </a:rPr>
              <a:t>Testing</a:t>
            </a:r>
            <a:endParaRPr lang="en-US" sz="2700" dirty="0"/>
          </a:p>
        </p:txBody>
      </p:sp>
      <p:sp>
        <p:nvSpPr>
          <p:cNvPr id="28" name="Text 23"/>
          <p:cNvSpPr/>
          <p:nvPr/>
        </p:nvSpPr>
        <p:spPr>
          <a:xfrm>
            <a:off x="17017157" y="9387929"/>
            <a:ext cx="280243"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Evaluation</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4581525"/>
            <a:ext cx="5143500" cy="3238500"/>
          </a:xfrm>
          <a:custGeom>
            <a:avLst/>
            <a:gdLst/>
            <a:ahLst/>
            <a:cxnLst/>
            <a:rect l="l" t="t" r="r" b="b"/>
            <a:pathLst>
              <a:path w="5143500" h="3238500">
                <a:moveTo>
                  <a:pt x="133350" y="0"/>
                </a:moveTo>
                <a:lnTo>
                  <a:pt x="5143500" y="0"/>
                </a:lnTo>
                <a:lnTo>
                  <a:pt x="5143500" y="3238500"/>
                </a:lnTo>
                <a:lnTo>
                  <a:pt x="133350" y="3238500"/>
                </a:lnTo>
                <a:arcTo wR="133350" hR="133350" stAng="5400000" swAng="5400000"/>
                <a:lnTo>
                  <a:pt x="0" y="133350"/>
                </a:lnTo>
                <a:arcTo wR="133350" hR="133350" stAng="10800000" swAng="5400000"/>
                <a:close/>
              </a:path>
            </a:pathLst>
          </a:custGeom>
          <a:solidFill>
            <a:srgbClr val="0269A3"/>
          </a:solidFill>
          <a:ln/>
        </p:spPr>
        <p:txBody>
          <a:bodyPr/>
          <a:lstStyle/>
          <a:p>
            <a:endParaRPr lang="en-US"/>
          </a:p>
        </p:txBody>
      </p:sp>
      <p:sp>
        <p:nvSpPr>
          <p:cNvPr id="5" name="Text 3"/>
          <p:cNvSpPr/>
          <p:nvPr/>
        </p:nvSpPr>
        <p:spPr>
          <a:xfrm>
            <a:off x="1733550" y="5730329"/>
            <a:ext cx="4277487" cy="978991"/>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Product reviews the request</a:t>
            </a:r>
            <a:endParaRPr lang="en-US" sz="2850" dirty="0"/>
          </a:p>
        </p:txBody>
      </p:sp>
      <p:sp>
        <p:nvSpPr>
          <p:cNvPr id="6" name="Shape 4"/>
          <p:cNvSpPr/>
          <p:nvPr/>
        </p:nvSpPr>
        <p:spPr>
          <a:xfrm>
            <a:off x="6381750" y="5572125"/>
            <a:ext cx="419100" cy="1257300"/>
          </a:xfrm>
          <a:prstGeom prst="rect">
            <a:avLst/>
          </a:prstGeom>
          <a:solidFill>
            <a:srgbClr val="0269A3"/>
          </a:solidFill>
          <a:ln/>
        </p:spPr>
        <p:txBody>
          <a:bodyPr/>
          <a:lstStyle/>
          <a:p>
            <a:endParaRPr lang="en-US"/>
          </a:p>
        </p:txBody>
      </p:sp>
      <p:sp>
        <p:nvSpPr>
          <p:cNvPr id="7" name="Shape 5"/>
          <p:cNvSpPr/>
          <p:nvPr/>
        </p:nvSpPr>
        <p:spPr>
          <a:xfrm>
            <a:off x="6381750" y="4581525"/>
            <a:ext cx="5334000" cy="3238500"/>
          </a:xfrm>
          <a:prstGeom prst="rect">
            <a:avLst/>
          </a:prstGeom>
          <a:solidFill>
            <a:srgbClr val="5F8FB4"/>
          </a:solidFill>
          <a:ln/>
        </p:spPr>
        <p:txBody>
          <a:bodyPr/>
          <a:lstStyle/>
          <a:p>
            <a:endParaRPr lang="en-US"/>
          </a:p>
        </p:txBody>
      </p:sp>
      <p:sp>
        <p:nvSpPr>
          <p:cNvPr id="8" name="Text 6"/>
          <p:cNvSpPr/>
          <p:nvPr/>
        </p:nvSpPr>
        <p:spPr>
          <a:xfrm>
            <a:off x="7067550" y="5730329"/>
            <a:ext cx="4277487" cy="978991"/>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Product works with Dev to refine the work</a:t>
            </a:r>
            <a:endParaRPr lang="en-US" sz="2850" dirty="0"/>
          </a:p>
        </p:txBody>
      </p:sp>
      <p:sp>
        <p:nvSpPr>
          <p:cNvPr id="9" name="Shape 7"/>
          <p:cNvSpPr/>
          <p:nvPr/>
        </p:nvSpPr>
        <p:spPr>
          <a:xfrm>
            <a:off x="11715750" y="5572125"/>
            <a:ext cx="419100" cy="1257300"/>
          </a:xfrm>
          <a:prstGeom prst="rect">
            <a:avLst/>
          </a:prstGeom>
          <a:solidFill>
            <a:srgbClr val="5F8FB4"/>
          </a:solidFill>
          <a:ln/>
        </p:spPr>
        <p:txBody>
          <a:bodyPr/>
          <a:lstStyle/>
          <a:p>
            <a:endParaRPr lang="en-US"/>
          </a:p>
        </p:txBody>
      </p:sp>
      <p:sp>
        <p:nvSpPr>
          <p:cNvPr id="10" name="Shape 8"/>
          <p:cNvSpPr/>
          <p:nvPr/>
        </p:nvSpPr>
        <p:spPr>
          <a:xfrm>
            <a:off x="11715750" y="4581525"/>
            <a:ext cx="5334000" cy="3238500"/>
          </a:xfrm>
          <a:custGeom>
            <a:avLst/>
            <a:gdLst/>
            <a:ahLst/>
            <a:cxnLst/>
            <a:rect l="l" t="t" r="r" b="b"/>
            <a:pathLst>
              <a:path w="5334000" h="3238500">
                <a:moveTo>
                  <a:pt x="0" y="0"/>
                </a:moveTo>
                <a:lnTo>
                  <a:pt x="5200650" y="0"/>
                </a:lnTo>
                <a:arcTo wR="133350" hR="133350" stAng="16200000" swAng="5400000"/>
                <a:lnTo>
                  <a:pt x="5334000" y="3105150"/>
                </a:lnTo>
                <a:arcTo wR="133350" hR="133350" stAng="0" swAng="5400000"/>
                <a:lnTo>
                  <a:pt x="0" y="3238500"/>
                </a:lnTo>
                <a:lnTo>
                  <a:pt x="0" y="0"/>
                </a:lnTo>
                <a:close/>
              </a:path>
            </a:pathLst>
          </a:custGeom>
          <a:solidFill>
            <a:schemeClr val="accent4"/>
          </a:solidFill>
          <a:ln/>
        </p:spPr>
        <p:txBody>
          <a:bodyPr/>
          <a:lstStyle/>
          <a:p>
            <a:endParaRPr lang="en-US"/>
          </a:p>
        </p:txBody>
      </p:sp>
      <p:sp>
        <p:nvSpPr>
          <p:cNvPr id="11" name="Text 9"/>
          <p:cNvSpPr/>
          <p:nvPr/>
        </p:nvSpPr>
        <p:spPr>
          <a:xfrm>
            <a:off x="12401550" y="5495032"/>
            <a:ext cx="4277487" cy="1449437"/>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Product and customer collaborate on requirements</a:t>
            </a:r>
            <a:endParaRPr lang="en-US" sz="2850" dirty="0"/>
          </a:p>
        </p:txBody>
      </p:sp>
      <p:sp>
        <p:nvSpPr>
          <p:cNvPr id="12" name="Text 10"/>
          <p:cNvSpPr/>
          <p:nvPr/>
        </p:nvSpPr>
        <p:spPr>
          <a:xfrm>
            <a:off x="17030998" y="9387929"/>
            <a:ext cx="26640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Evaluation</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2581275"/>
            <a:ext cx="133350" cy="133350"/>
          </a:xfrm>
          <a:prstGeom prst="rect">
            <a:avLst/>
          </a:prstGeom>
          <a:solidFill>
            <a:srgbClr val="0269A3"/>
          </a:solidFill>
          <a:ln/>
        </p:spPr>
        <p:txBody>
          <a:bodyPr/>
          <a:lstStyle/>
          <a:p>
            <a:endParaRPr lang="en-US"/>
          </a:p>
        </p:txBody>
      </p:sp>
      <p:sp>
        <p:nvSpPr>
          <p:cNvPr id="5" name="Text 3"/>
          <p:cNvSpPr/>
          <p:nvPr/>
        </p:nvSpPr>
        <p:spPr>
          <a:xfrm>
            <a:off x="1581150" y="2419350"/>
            <a:ext cx="6989802"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Product works out the "What" and the "Why"</a:t>
            </a:r>
            <a:endParaRPr lang="en-US" sz="2550" dirty="0"/>
          </a:p>
        </p:txBody>
      </p:sp>
      <p:sp>
        <p:nvSpPr>
          <p:cNvPr id="6" name="Shape 4"/>
          <p:cNvSpPr/>
          <p:nvPr/>
        </p:nvSpPr>
        <p:spPr>
          <a:xfrm>
            <a:off x="1238250" y="3256359"/>
            <a:ext cx="133350" cy="133350"/>
          </a:xfrm>
          <a:prstGeom prst="rect">
            <a:avLst/>
          </a:prstGeom>
          <a:solidFill>
            <a:srgbClr val="0269A3"/>
          </a:solidFill>
          <a:ln/>
        </p:spPr>
        <p:txBody>
          <a:bodyPr/>
          <a:lstStyle/>
          <a:p>
            <a:endParaRPr lang="en-US"/>
          </a:p>
        </p:txBody>
      </p:sp>
      <p:sp>
        <p:nvSpPr>
          <p:cNvPr id="7" name="Text 5"/>
          <p:cNvSpPr/>
          <p:nvPr/>
        </p:nvSpPr>
        <p:spPr>
          <a:xfrm>
            <a:off x="1581150" y="3094434"/>
            <a:ext cx="7287592"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Product aligns with customer on requirements</a:t>
            </a:r>
            <a:endParaRPr lang="en-US" sz="2550" dirty="0"/>
          </a:p>
        </p:txBody>
      </p:sp>
      <p:sp>
        <p:nvSpPr>
          <p:cNvPr id="8" name="Shape 6"/>
          <p:cNvSpPr/>
          <p:nvPr/>
        </p:nvSpPr>
        <p:spPr>
          <a:xfrm>
            <a:off x="1238250" y="3931444"/>
            <a:ext cx="133350" cy="133350"/>
          </a:xfrm>
          <a:prstGeom prst="rect">
            <a:avLst/>
          </a:prstGeom>
          <a:solidFill>
            <a:srgbClr val="0269A3"/>
          </a:solidFill>
          <a:ln/>
        </p:spPr>
        <p:txBody>
          <a:bodyPr/>
          <a:lstStyle/>
          <a:p>
            <a:endParaRPr lang="en-US"/>
          </a:p>
        </p:txBody>
      </p:sp>
      <p:sp>
        <p:nvSpPr>
          <p:cNvPr id="9" name="Text 7"/>
          <p:cNvSpPr/>
          <p:nvPr/>
        </p:nvSpPr>
        <p:spPr>
          <a:xfrm>
            <a:off x="1581150" y="3769519"/>
            <a:ext cx="11011689"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Product interfaces with Development to determine "How" and "When"</a:t>
            </a:r>
            <a:endParaRPr lang="en-US" sz="2550" dirty="0"/>
          </a:p>
        </p:txBody>
      </p:sp>
      <p:sp>
        <p:nvSpPr>
          <p:cNvPr id="10" name="Shape 8"/>
          <p:cNvSpPr/>
          <p:nvPr/>
        </p:nvSpPr>
        <p:spPr>
          <a:xfrm>
            <a:off x="1238250" y="4606528"/>
            <a:ext cx="133350" cy="133350"/>
          </a:xfrm>
          <a:prstGeom prst="rect">
            <a:avLst/>
          </a:prstGeom>
          <a:solidFill>
            <a:srgbClr val="0269A3"/>
          </a:solidFill>
          <a:ln/>
        </p:spPr>
        <p:txBody>
          <a:bodyPr/>
          <a:lstStyle/>
          <a:p>
            <a:endParaRPr lang="en-US"/>
          </a:p>
        </p:txBody>
      </p:sp>
      <p:sp>
        <p:nvSpPr>
          <p:cNvPr id="11" name="Text 9"/>
          <p:cNvSpPr/>
          <p:nvPr/>
        </p:nvSpPr>
        <p:spPr>
          <a:xfrm>
            <a:off x="1581150" y="4444603"/>
            <a:ext cx="7689012"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Progress is closely tied to customer engagement</a:t>
            </a:r>
            <a:endParaRPr lang="en-US" sz="2550" dirty="0"/>
          </a:p>
        </p:txBody>
      </p:sp>
      <p:sp>
        <p:nvSpPr>
          <p:cNvPr id="12" name="Shape 10"/>
          <p:cNvSpPr/>
          <p:nvPr/>
        </p:nvSpPr>
        <p:spPr>
          <a:xfrm>
            <a:off x="1581150" y="5300663"/>
            <a:ext cx="209550" cy="28575"/>
          </a:xfrm>
          <a:prstGeom prst="rect">
            <a:avLst/>
          </a:prstGeom>
          <a:solidFill>
            <a:srgbClr val="F98125"/>
          </a:solidFill>
          <a:ln/>
        </p:spPr>
        <p:txBody>
          <a:bodyPr/>
          <a:lstStyle/>
          <a:p>
            <a:endParaRPr lang="en-US"/>
          </a:p>
        </p:txBody>
      </p:sp>
      <p:sp>
        <p:nvSpPr>
          <p:cNvPr id="13" name="Text 11"/>
          <p:cNvSpPr/>
          <p:nvPr/>
        </p:nvSpPr>
        <p:spPr>
          <a:xfrm>
            <a:off x="1981200" y="5119688"/>
            <a:ext cx="7976324" cy="424755"/>
          </a:xfrm>
          <a:prstGeom prst="rect">
            <a:avLst/>
          </a:prstGeom>
          <a:noFill/>
          <a:ln/>
        </p:spPr>
        <p:txBody>
          <a:bodyPr wrap="square" lIns="25400" tIns="25400" rIns="25400" bIns="25400" rtlCol="0" anchor="t">
            <a:normAutofit/>
          </a:bodyPr>
          <a:lstStyle/>
          <a:p>
            <a:pPr marL="0" indent="0" algn="l">
              <a:lnSpc>
                <a:spcPct val="104103"/>
              </a:lnSpc>
              <a:buNone/>
            </a:pPr>
            <a:r>
              <a:rPr lang="en-US" sz="2175" dirty="0">
                <a:solidFill>
                  <a:srgbClr val="2E4B61"/>
                </a:solidFill>
                <a:latin typeface="Artific Med" pitchFamily="50" charset="0"/>
                <a:ea typeface="Artific Med" pitchFamily="50" charset="0"/>
                <a:cs typeface="Artific" pitchFamily="34" charset="-120"/>
              </a:rPr>
              <a:t>Timely collaboration is essential to move forward efficiently</a:t>
            </a:r>
            <a:endParaRPr lang="en-US" sz="2175" dirty="0"/>
          </a:p>
        </p:txBody>
      </p:sp>
      <p:sp>
        <p:nvSpPr>
          <p:cNvPr id="14" name="Text 12"/>
          <p:cNvSpPr/>
          <p:nvPr/>
        </p:nvSpPr>
        <p:spPr>
          <a:xfrm>
            <a:off x="17009715" y="9387929"/>
            <a:ext cx="287685"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Development</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4581525"/>
            <a:ext cx="5143500" cy="3238500"/>
          </a:xfrm>
          <a:custGeom>
            <a:avLst/>
            <a:gdLst/>
            <a:ahLst/>
            <a:cxnLst/>
            <a:rect l="l" t="t" r="r" b="b"/>
            <a:pathLst>
              <a:path w="5143500" h="3238500">
                <a:moveTo>
                  <a:pt x="133350" y="0"/>
                </a:moveTo>
                <a:lnTo>
                  <a:pt x="5143500" y="0"/>
                </a:lnTo>
                <a:lnTo>
                  <a:pt x="5143500" y="3238500"/>
                </a:lnTo>
                <a:lnTo>
                  <a:pt x="133350" y="3238500"/>
                </a:lnTo>
                <a:arcTo wR="133350" hR="133350" stAng="5400000" swAng="5400000"/>
                <a:lnTo>
                  <a:pt x="0" y="133350"/>
                </a:lnTo>
                <a:arcTo wR="133350" hR="133350" stAng="10800000" swAng="5400000"/>
                <a:close/>
              </a:path>
            </a:pathLst>
          </a:custGeom>
          <a:solidFill>
            <a:srgbClr val="0269A3"/>
          </a:solidFill>
          <a:ln/>
        </p:spPr>
        <p:txBody>
          <a:bodyPr/>
          <a:lstStyle/>
          <a:p>
            <a:endParaRPr lang="en-US"/>
          </a:p>
        </p:txBody>
      </p:sp>
      <p:sp>
        <p:nvSpPr>
          <p:cNvPr id="5" name="Text 3"/>
          <p:cNvSpPr/>
          <p:nvPr/>
        </p:nvSpPr>
        <p:spPr>
          <a:xfrm>
            <a:off x="1733550" y="5965478"/>
            <a:ext cx="2660958"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Work approved</a:t>
            </a:r>
            <a:endParaRPr lang="en-US" sz="2850" dirty="0"/>
          </a:p>
        </p:txBody>
      </p:sp>
      <p:sp>
        <p:nvSpPr>
          <p:cNvPr id="6" name="Shape 4"/>
          <p:cNvSpPr/>
          <p:nvPr/>
        </p:nvSpPr>
        <p:spPr>
          <a:xfrm>
            <a:off x="6381750" y="5572125"/>
            <a:ext cx="419100" cy="1257300"/>
          </a:xfrm>
          <a:prstGeom prst="rect">
            <a:avLst/>
          </a:prstGeom>
          <a:solidFill>
            <a:srgbClr val="0269A3"/>
          </a:solidFill>
          <a:ln/>
        </p:spPr>
        <p:txBody>
          <a:bodyPr/>
          <a:lstStyle/>
          <a:p>
            <a:endParaRPr lang="en-US"/>
          </a:p>
        </p:txBody>
      </p:sp>
      <p:sp>
        <p:nvSpPr>
          <p:cNvPr id="7" name="Shape 5"/>
          <p:cNvSpPr/>
          <p:nvPr/>
        </p:nvSpPr>
        <p:spPr>
          <a:xfrm>
            <a:off x="6381750" y="4581525"/>
            <a:ext cx="5334000" cy="3238500"/>
          </a:xfrm>
          <a:prstGeom prst="rect">
            <a:avLst/>
          </a:prstGeom>
          <a:solidFill>
            <a:srgbClr val="5F8FB4"/>
          </a:solidFill>
          <a:ln/>
        </p:spPr>
        <p:txBody>
          <a:bodyPr/>
          <a:lstStyle/>
          <a:p>
            <a:endParaRPr lang="en-US"/>
          </a:p>
        </p:txBody>
      </p:sp>
      <p:sp>
        <p:nvSpPr>
          <p:cNvPr id="8" name="Text 6"/>
          <p:cNvSpPr/>
          <p:nvPr/>
        </p:nvSpPr>
        <p:spPr>
          <a:xfrm>
            <a:off x="7067550" y="5965478"/>
            <a:ext cx="3244587"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Coding and review</a:t>
            </a:r>
            <a:endParaRPr lang="en-US" sz="2850" dirty="0"/>
          </a:p>
        </p:txBody>
      </p:sp>
      <p:sp>
        <p:nvSpPr>
          <p:cNvPr id="9" name="Shape 7"/>
          <p:cNvSpPr/>
          <p:nvPr/>
        </p:nvSpPr>
        <p:spPr>
          <a:xfrm>
            <a:off x="11715750" y="5572125"/>
            <a:ext cx="419100" cy="1257300"/>
          </a:xfrm>
          <a:prstGeom prst="rect">
            <a:avLst/>
          </a:prstGeom>
          <a:solidFill>
            <a:srgbClr val="5F8FB4"/>
          </a:solidFill>
          <a:ln/>
        </p:spPr>
        <p:txBody>
          <a:bodyPr/>
          <a:lstStyle/>
          <a:p>
            <a:endParaRPr lang="en-US"/>
          </a:p>
        </p:txBody>
      </p:sp>
      <p:sp>
        <p:nvSpPr>
          <p:cNvPr id="10" name="Shape 8"/>
          <p:cNvSpPr/>
          <p:nvPr/>
        </p:nvSpPr>
        <p:spPr>
          <a:xfrm>
            <a:off x="11715750" y="4581525"/>
            <a:ext cx="5334000" cy="3238500"/>
          </a:xfrm>
          <a:custGeom>
            <a:avLst/>
            <a:gdLst/>
            <a:ahLst/>
            <a:cxnLst/>
            <a:rect l="l" t="t" r="r" b="b"/>
            <a:pathLst>
              <a:path w="5334000" h="3238500">
                <a:moveTo>
                  <a:pt x="0" y="0"/>
                </a:moveTo>
                <a:lnTo>
                  <a:pt x="5200650" y="0"/>
                </a:lnTo>
                <a:arcTo wR="133350" hR="133350" stAng="16200000" swAng="5400000"/>
                <a:lnTo>
                  <a:pt x="5334000" y="3105150"/>
                </a:lnTo>
                <a:arcTo wR="133350" hR="133350" stAng="0" swAng="5400000"/>
                <a:lnTo>
                  <a:pt x="0" y="3238500"/>
                </a:lnTo>
                <a:lnTo>
                  <a:pt x="0" y="0"/>
                </a:lnTo>
                <a:close/>
              </a:path>
            </a:pathLst>
          </a:custGeom>
          <a:solidFill>
            <a:schemeClr val="accent4"/>
          </a:solidFill>
          <a:ln/>
        </p:spPr>
        <p:txBody>
          <a:bodyPr/>
          <a:lstStyle/>
          <a:p>
            <a:endParaRPr lang="en-US"/>
          </a:p>
        </p:txBody>
      </p:sp>
      <p:sp>
        <p:nvSpPr>
          <p:cNvPr id="11" name="Text 9"/>
          <p:cNvSpPr/>
          <p:nvPr/>
        </p:nvSpPr>
        <p:spPr>
          <a:xfrm>
            <a:off x="12401550" y="5965478"/>
            <a:ext cx="1255812" cy="508546"/>
          </a:xfrm>
          <a:prstGeom prst="rect">
            <a:avLst/>
          </a:prstGeom>
          <a:noFill/>
          <a:ln/>
        </p:spPr>
        <p:txBody>
          <a:bodyPr wrap="square" lIns="25400" tIns="25400" rIns="25400" bIns="25400" rtlCol="0" anchor="t">
            <a:normAutofit fontScale="92500"/>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Testing</a:t>
            </a:r>
            <a:endParaRPr lang="en-US" sz="2850" dirty="0"/>
          </a:p>
        </p:txBody>
      </p:sp>
      <p:sp>
        <p:nvSpPr>
          <p:cNvPr id="12" name="Text 10"/>
          <p:cNvSpPr/>
          <p:nvPr/>
        </p:nvSpPr>
        <p:spPr>
          <a:xfrm>
            <a:off x="17017157" y="9387929"/>
            <a:ext cx="280243"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19</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Development</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2581275"/>
            <a:ext cx="133350" cy="133350"/>
          </a:xfrm>
          <a:prstGeom prst="rect">
            <a:avLst/>
          </a:prstGeom>
          <a:solidFill>
            <a:srgbClr val="0269A3"/>
          </a:solidFill>
          <a:ln/>
        </p:spPr>
        <p:txBody>
          <a:bodyPr/>
          <a:lstStyle/>
          <a:p>
            <a:endParaRPr lang="en-US"/>
          </a:p>
        </p:txBody>
      </p:sp>
      <p:sp>
        <p:nvSpPr>
          <p:cNvPr id="5" name="Text 3"/>
          <p:cNvSpPr/>
          <p:nvPr/>
        </p:nvSpPr>
        <p:spPr>
          <a:xfrm>
            <a:off x="1581150" y="2419350"/>
            <a:ext cx="6061070"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Customer receives driver delivery date</a:t>
            </a:r>
            <a:endParaRPr lang="en-US" sz="2550" dirty="0"/>
          </a:p>
        </p:txBody>
      </p:sp>
      <p:sp>
        <p:nvSpPr>
          <p:cNvPr id="6" name="Shape 4"/>
          <p:cNvSpPr/>
          <p:nvPr/>
        </p:nvSpPr>
        <p:spPr>
          <a:xfrm>
            <a:off x="1581150" y="3275409"/>
            <a:ext cx="209550" cy="28575"/>
          </a:xfrm>
          <a:prstGeom prst="rect">
            <a:avLst/>
          </a:prstGeom>
          <a:solidFill>
            <a:srgbClr val="F98125"/>
          </a:solidFill>
          <a:ln/>
        </p:spPr>
        <p:txBody>
          <a:bodyPr/>
          <a:lstStyle/>
          <a:p>
            <a:endParaRPr lang="en-US"/>
          </a:p>
        </p:txBody>
      </p:sp>
      <p:sp>
        <p:nvSpPr>
          <p:cNvPr id="7" name="Text 5"/>
          <p:cNvSpPr/>
          <p:nvPr/>
        </p:nvSpPr>
        <p:spPr>
          <a:xfrm>
            <a:off x="1981200" y="3094434"/>
            <a:ext cx="5951547" cy="424755"/>
          </a:xfrm>
          <a:prstGeom prst="rect">
            <a:avLst/>
          </a:prstGeom>
          <a:noFill/>
          <a:ln/>
        </p:spPr>
        <p:txBody>
          <a:bodyPr wrap="square" lIns="25400" tIns="25400" rIns="25400" bIns="25400" rtlCol="0" anchor="t">
            <a:normAutofit/>
          </a:bodyPr>
          <a:lstStyle/>
          <a:p>
            <a:pPr marL="0" indent="0" algn="l">
              <a:lnSpc>
                <a:spcPct val="104103"/>
              </a:lnSpc>
              <a:buNone/>
            </a:pPr>
            <a:r>
              <a:rPr lang="en-US" sz="2175" dirty="0">
                <a:solidFill>
                  <a:srgbClr val="2E4B61"/>
                </a:solidFill>
                <a:latin typeface="Artific Med" pitchFamily="50" charset="0"/>
                <a:ea typeface="Artific Med" pitchFamily="50" charset="0"/>
                <a:cs typeface="Artific" pitchFamily="34" charset="-120"/>
              </a:rPr>
              <a:t>Aligns with their site to test around that date</a:t>
            </a:r>
            <a:endParaRPr lang="en-US" sz="2175" dirty="0"/>
          </a:p>
        </p:txBody>
      </p:sp>
      <p:sp>
        <p:nvSpPr>
          <p:cNvPr id="8" name="Shape 6"/>
          <p:cNvSpPr/>
          <p:nvPr/>
        </p:nvSpPr>
        <p:spPr>
          <a:xfrm>
            <a:off x="1238250" y="3890665"/>
            <a:ext cx="133350" cy="133350"/>
          </a:xfrm>
          <a:prstGeom prst="rect">
            <a:avLst/>
          </a:prstGeom>
          <a:solidFill>
            <a:srgbClr val="0269A3"/>
          </a:solidFill>
          <a:ln/>
        </p:spPr>
        <p:txBody>
          <a:bodyPr/>
          <a:lstStyle/>
          <a:p>
            <a:endParaRPr lang="en-US"/>
          </a:p>
        </p:txBody>
      </p:sp>
      <p:sp>
        <p:nvSpPr>
          <p:cNvPr id="9" name="Text 7"/>
          <p:cNvSpPr/>
          <p:nvPr/>
        </p:nvSpPr>
        <p:spPr>
          <a:xfrm>
            <a:off x="1581150" y="3728740"/>
            <a:ext cx="4761860"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Development code and review</a:t>
            </a:r>
            <a:endParaRPr lang="en-US" sz="2550" dirty="0"/>
          </a:p>
        </p:txBody>
      </p:sp>
      <p:sp>
        <p:nvSpPr>
          <p:cNvPr id="10" name="Shape 8"/>
          <p:cNvSpPr/>
          <p:nvPr/>
        </p:nvSpPr>
        <p:spPr>
          <a:xfrm>
            <a:off x="1238250" y="4565749"/>
            <a:ext cx="133350" cy="133350"/>
          </a:xfrm>
          <a:prstGeom prst="rect">
            <a:avLst/>
          </a:prstGeom>
          <a:solidFill>
            <a:srgbClr val="0269A3"/>
          </a:solidFill>
          <a:ln/>
        </p:spPr>
        <p:txBody>
          <a:bodyPr/>
          <a:lstStyle/>
          <a:p>
            <a:endParaRPr lang="en-US"/>
          </a:p>
        </p:txBody>
      </p:sp>
      <p:sp>
        <p:nvSpPr>
          <p:cNvPr id="11" name="Text 9"/>
          <p:cNvSpPr/>
          <p:nvPr/>
        </p:nvSpPr>
        <p:spPr>
          <a:xfrm>
            <a:off x="1581150" y="4403824"/>
            <a:ext cx="10109969" cy="465534"/>
          </a:xfrm>
          <a:prstGeom prst="rect">
            <a:avLst/>
          </a:prstGeom>
          <a:noFill/>
          <a:ln/>
        </p:spPr>
        <p:txBody>
          <a:bodyPr wrap="square" lIns="25400" tIns="25400" rIns="25400" bIns="25400" rtlCol="0" anchor="t">
            <a:normAutofit/>
          </a:bodyPr>
          <a:lstStyle/>
          <a:p>
            <a:pPr marL="0" indent="0" algn="l">
              <a:lnSpc>
                <a:spcPct val="99733"/>
              </a:lnSpc>
              <a:buNone/>
            </a:pPr>
            <a:r>
              <a:rPr lang="en-US" sz="2550" dirty="0">
                <a:solidFill>
                  <a:srgbClr val="16222C"/>
                </a:solidFill>
                <a:latin typeface="Artific Med" pitchFamily="50" charset="0"/>
                <a:ea typeface="Artific Med" pitchFamily="50" charset="0"/>
                <a:cs typeface="Artific" pitchFamily="34" charset="-120"/>
              </a:rPr>
              <a:t>QA tests internal testing in the form of verification and validation</a:t>
            </a:r>
            <a:endParaRPr lang="en-US" sz="2550" dirty="0"/>
          </a:p>
        </p:txBody>
      </p:sp>
      <p:sp>
        <p:nvSpPr>
          <p:cNvPr id="12" name="Text 10"/>
          <p:cNvSpPr/>
          <p:nvPr/>
        </p:nvSpPr>
        <p:spPr>
          <a:xfrm>
            <a:off x="16962388" y="9387929"/>
            <a:ext cx="335012"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20</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Testing</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4581525"/>
            <a:ext cx="5143500" cy="3238500"/>
          </a:xfrm>
          <a:custGeom>
            <a:avLst/>
            <a:gdLst/>
            <a:ahLst/>
            <a:cxnLst/>
            <a:rect l="l" t="t" r="r" b="b"/>
            <a:pathLst>
              <a:path w="5143500" h="3238500">
                <a:moveTo>
                  <a:pt x="133350" y="0"/>
                </a:moveTo>
                <a:lnTo>
                  <a:pt x="5143500" y="0"/>
                </a:lnTo>
                <a:lnTo>
                  <a:pt x="5143500" y="3238500"/>
                </a:lnTo>
                <a:lnTo>
                  <a:pt x="133350" y="3238500"/>
                </a:lnTo>
                <a:arcTo wR="133350" hR="133350" stAng="5400000" swAng="5400000"/>
                <a:lnTo>
                  <a:pt x="0" y="133350"/>
                </a:lnTo>
                <a:arcTo wR="133350" hR="133350" stAng="10800000" swAng="5400000"/>
                <a:close/>
              </a:path>
            </a:pathLst>
          </a:custGeom>
          <a:solidFill>
            <a:srgbClr val="0269A3"/>
          </a:solidFill>
          <a:ln/>
        </p:spPr>
        <p:txBody>
          <a:bodyPr/>
          <a:lstStyle/>
          <a:p>
            <a:endParaRPr lang="en-US"/>
          </a:p>
        </p:txBody>
      </p:sp>
      <p:sp>
        <p:nvSpPr>
          <p:cNvPr id="5" name="Text 3"/>
          <p:cNvSpPr/>
          <p:nvPr/>
        </p:nvSpPr>
        <p:spPr>
          <a:xfrm>
            <a:off x="1733550" y="5965478"/>
            <a:ext cx="2713018"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Driver delivered</a:t>
            </a:r>
            <a:endParaRPr lang="en-US" sz="2850" dirty="0"/>
          </a:p>
        </p:txBody>
      </p:sp>
      <p:sp>
        <p:nvSpPr>
          <p:cNvPr id="6" name="Shape 4"/>
          <p:cNvSpPr/>
          <p:nvPr/>
        </p:nvSpPr>
        <p:spPr>
          <a:xfrm>
            <a:off x="6381750" y="5572125"/>
            <a:ext cx="419100" cy="1257300"/>
          </a:xfrm>
          <a:prstGeom prst="rect">
            <a:avLst/>
          </a:prstGeom>
          <a:solidFill>
            <a:srgbClr val="0269A3"/>
          </a:solidFill>
          <a:ln/>
        </p:spPr>
        <p:txBody>
          <a:bodyPr/>
          <a:lstStyle/>
          <a:p>
            <a:endParaRPr lang="en-US"/>
          </a:p>
        </p:txBody>
      </p:sp>
      <p:sp>
        <p:nvSpPr>
          <p:cNvPr id="7" name="Shape 5"/>
          <p:cNvSpPr/>
          <p:nvPr/>
        </p:nvSpPr>
        <p:spPr>
          <a:xfrm>
            <a:off x="6381750" y="4581525"/>
            <a:ext cx="5334000" cy="3238500"/>
          </a:xfrm>
          <a:prstGeom prst="rect">
            <a:avLst/>
          </a:prstGeom>
          <a:solidFill>
            <a:srgbClr val="5F8FB4"/>
          </a:solidFill>
          <a:ln/>
        </p:spPr>
        <p:txBody>
          <a:bodyPr/>
          <a:lstStyle/>
          <a:p>
            <a:endParaRPr lang="en-US"/>
          </a:p>
        </p:txBody>
      </p:sp>
      <p:sp>
        <p:nvSpPr>
          <p:cNvPr id="8" name="Text 6"/>
          <p:cNvSpPr/>
          <p:nvPr/>
        </p:nvSpPr>
        <p:spPr>
          <a:xfrm>
            <a:off x="7067550" y="5965478"/>
            <a:ext cx="3190890" cy="508546"/>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Customer Testing</a:t>
            </a:r>
            <a:endParaRPr lang="en-US" sz="2850" dirty="0"/>
          </a:p>
        </p:txBody>
      </p:sp>
      <p:sp>
        <p:nvSpPr>
          <p:cNvPr id="9" name="Shape 7"/>
          <p:cNvSpPr/>
          <p:nvPr/>
        </p:nvSpPr>
        <p:spPr>
          <a:xfrm>
            <a:off x="11715750" y="5572125"/>
            <a:ext cx="419100" cy="1257300"/>
          </a:xfrm>
          <a:prstGeom prst="rect">
            <a:avLst/>
          </a:prstGeom>
          <a:solidFill>
            <a:srgbClr val="5F8FB4"/>
          </a:solidFill>
          <a:ln/>
        </p:spPr>
        <p:txBody>
          <a:bodyPr/>
          <a:lstStyle/>
          <a:p>
            <a:endParaRPr lang="en-US"/>
          </a:p>
        </p:txBody>
      </p:sp>
      <p:sp>
        <p:nvSpPr>
          <p:cNvPr id="10" name="Shape 8"/>
          <p:cNvSpPr/>
          <p:nvPr/>
        </p:nvSpPr>
        <p:spPr>
          <a:xfrm>
            <a:off x="11715750" y="4581525"/>
            <a:ext cx="5334000" cy="3238500"/>
          </a:xfrm>
          <a:custGeom>
            <a:avLst/>
            <a:gdLst/>
            <a:ahLst/>
            <a:cxnLst/>
            <a:rect l="l" t="t" r="r" b="b"/>
            <a:pathLst>
              <a:path w="5334000" h="3238500">
                <a:moveTo>
                  <a:pt x="0" y="0"/>
                </a:moveTo>
                <a:lnTo>
                  <a:pt x="5200650" y="0"/>
                </a:lnTo>
                <a:arcTo wR="133350" hR="133350" stAng="16200000" swAng="5400000"/>
                <a:lnTo>
                  <a:pt x="5334000" y="3105150"/>
                </a:lnTo>
                <a:arcTo wR="133350" hR="133350" stAng="0" swAng="5400000"/>
                <a:lnTo>
                  <a:pt x="0" y="3238500"/>
                </a:lnTo>
                <a:lnTo>
                  <a:pt x="0" y="0"/>
                </a:lnTo>
                <a:close/>
              </a:path>
            </a:pathLst>
          </a:custGeom>
          <a:solidFill>
            <a:schemeClr val="accent4"/>
          </a:solidFill>
          <a:ln/>
        </p:spPr>
        <p:txBody>
          <a:bodyPr/>
          <a:lstStyle/>
          <a:p>
            <a:endParaRPr lang="en-US"/>
          </a:p>
        </p:txBody>
      </p:sp>
      <p:sp>
        <p:nvSpPr>
          <p:cNvPr id="11" name="Text 9"/>
          <p:cNvSpPr/>
          <p:nvPr/>
        </p:nvSpPr>
        <p:spPr>
          <a:xfrm>
            <a:off x="12401550" y="5730329"/>
            <a:ext cx="4277487" cy="978991"/>
          </a:xfrm>
          <a:prstGeom prst="rect">
            <a:avLst/>
          </a:prstGeom>
          <a:noFill/>
          <a:ln/>
        </p:spPr>
        <p:txBody>
          <a:bodyPr wrap="square" lIns="25400" tIns="25400" rIns="25400" bIns="25400" rtlCol="0" anchor="t">
            <a:normAutofit/>
          </a:bodyPr>
          <a:lstStyle/>
          <a:p>
            <a:pPr marL="0" indent="0" algn="l">
              <a:lnSpc>
                <a:spcPct val="96863"/>
              </a:lnSpc>
              <a:buNone/>
            </a:pPr>
            <a:r>
              <a:rPr lang="en-US" sz="2850" dirty="0">
                <a:solidFill>
                  <a:srgbClr val="FFFFFF"/>
                </a:solidFill>
                <a:latin typeface="Artific Med" pitchFamily="50" charset="0"/>
                <a:ea typeface="Artific Med" pitchFamily="50" charset="0"/>
                <a:cs typeface="Artific" pitchFamily="34" charset="-120"/>
              </a:rPr>
              <a:t>Driver Posted and available for use</a:t>
            </a:r>
            <a:endParaRPr lang="en-US" sz="2850" dirty="0"/>
          </a:p>
        </p:txBody>
      </p:sp>
      <p:sp>
        <p:nvSpPr>
          <p:cNvPr id="12" name="Text 10"/>
          <p:cNvSpPr/>
          <p:nvPr/>
        </p:nvSpPr>
        <p:spPr>
          <a:xfrm>
            <a:off x="17023110" y="9387929"/>
            <a:ext cx="274290"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21</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001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Testing</a:t>
            </a:r>
            <a:endParaRPr lang="en-US" sz="4800" dirty="0"/>
          </a:p>
        </p:txBody>
      </p:sp>
      <p:sp>
        <p:nvSpPr>
          <p:cNvPr id="3" name="Shape 1"/>
          <p:cNvSpPr/>
          <p:nvPr/>
        </p:nvSpPr>
        <p:spPr>
          <a:xfrm>
            <a:off x="1238250" y="1771650"/>
            <a:ext cx="1143000" cy="38100"/>
          </a:xfrm>
          <a:prstGeom prst="rect">
            <a:avLst/>
          </a:prstGeom>
          <a:solidFill>
            <a:srgbClr val="F98125"/>
          </a:solidFill>
          <a:ln/>
        </p:spPr>
        <p:txBody>
          <a:bodyPr/>
          <a:lstStyle/>
          <a:p>
            <a:endParaRPr lang="en-US"/>
          </a:p>
        </p:txBody>
      </p:sp>
      <p:sp>
        <p:nvSpPr>
          <p:cNvPr id="4" name="Shape 2"/>
          <p:cNvSpPr/>
          <p:nvPr/>
        </p:nvSpPr>
        <p:spPr>
          <a:xfrm>
            <a:off x="1238250" y="2495550"/>
            <a:ext cx="133350" cy="133350"/>
          </a:xfrm>
          <a:prstGeom prst="rect">
            <a:avLst/>
          </a:prstGeom>
          <a:solidFill>
            <a:srgbClr val="0269A3"/>
          </a:solidFill>
          <a:ln/>
        </p:spPr>
        <p:txBody>
          <a:bodyPr/>
          <a:lstStyle/>
          <a:p>
            <a:endParaRPr lang="en-US"/>
          </a:p>
        </p:txBody>
      </p:sp>
      <p:sp>
        <p:nvSpPr>
          <p:cNvPr id="5" name="Text 3"/>
          <p:cNvSpPr/>
          <p:nvPr/>
        </p:nvSpPr>
        <p:spPr>
          <a:xfrm>
            <a:off x="1581150" y="2343150"/>
            <a:ext cx="14225007" cy="440382"/>
          </a:xfrm>
          <a:prstGeom prst="rect">
            <a:avLst/>
          </a:prstGeom>
          <a:noFill/>
          <a:ln/>
        </p:spPr>
        <p:txBody>
          <a:bodyPr wrap="square" lIns="25400" tIns="25400" rIns="25400" bIns="25400" rtlCol="0" anchor="t">
            <a:normAutofit/>
          </a:bodyPr>
          <a:lstStyle/>
          <a:p>
            <a:pPr marL="0" indent="0" algn="l">
              <a:lnSpc>
                <a:spcPct val="98233"/>
              </a:lnSpc>
              <a:buNone/>
            </a:pPr>
            <a:r>
              <a:rPr lang="en-US" sz="2400" dirty="0">
                <a:solidFill>
                  <a:srgbClr val="16222C"/>
                </a:solidFill>
                <a:latin typeface="Artific Med" pitchFamily="50" charset="0"/>
                <a:ea typeface="Artific Med" pitchFamily="50" charset="0"/>
                <a:cs typeface="Artific" pitchFamily="34" charset="-120"/>
              </a:rPr>
              <a:t>Beta driver, help file and customer testing information is delivered to Support Case for download</a:t>
            </a:r>
            <a:endParaRPr lang="en-US" sz="2400" dirty="0"/>
          </a:p>
        </p:txBody>
      </p:sp>
      <p:sp>
        <p:nvSpPr>
          <p:cNvPr id="6" name="Shape 4"/>
          <p:cNvSpPr/>
          <p:nvPr/>
        </p:nvSpPr>
        <p:spPr>
          <a:xfrm>
            <a:off x="1238250" y="3126432"/>
            <a:ext cx="133350" cy="133350"/>
          </a:xfrm>
          <a:prstGeom prst="rect">
            <a:avLst/>
          </a:prstGeom>
          <a:solidFill>
            <a:srgbClr val="0269A3"/>
          </a:solidFill>
          <a:ln/>
        </p:spPr>
        <p:txBody>
          <a:bodyPr/>
          <a:lstStyle/>
          <a:p>
            <a:endParaRPr lang="en-US"/>
          </a:p>
        </p:txBody>
      </p:sp>
      <p:sp>
        <p:nvSpPr>
          <p:cNvPr id="7" name="Text 5"/>
          <p:cNvSpPr/>
          <p:nvPr/>
        </p:nvSpPr>
        <p:spPr>
          <a:xfrm>
            <a:off x="1581150" y="2974032"/>
            <a:ext cx="8561100" cy="440382"/>
          </a:xfrm>
          <a:prstGeom prst="rect">
            <a:avLst/>
          </a:prstGeom>
          <a:noFill/>
          <a:ln/>
        </p:spPr>
        <p:txBody>
          <a:bodyPr wrap="square" lIns="25400" tIns="25400" rIns="25400" bIns="25400" rtlCol="0" anchor="t">
            <a:normAutofit/>
          </a:bodyPr>
          <a:lstStyle/>
          <a:p>
            <a:pPr marL="0" indent="0" algn="l">
              <a:lnSpc>
                <a:spcPct val="98233"/>
              </a:lnSpc>
              <a:buNone/>
            </a:pPr>
            <a:r>
              <a:rPr lang="en-US" sz="2400" dirty="0">
                <a:solidFill>
                  <a:srgbClr val="16222C"/>
                </a:solidFill>
                <a:latin typeface="Artific Med" pitchFamily="50" charset="0"/>
                <a:ea typeface="Artific Med" pitchFamily="50" charset="0"/>
                <a:cs typeface="Artific" pitchFamily="34" charset="-120"/>
              </a:rPr>
              <a:t>Customer tests if driver achieves their expected outcome</a:t>
            </a:r>
            <a:endParaRPr lang="en-US" sz="2400" dirty="0"/>
          </a:p>
        </p:txBody>
      </p:sp>
      <p:sp>
        <p:nvSpPr>
          <p:cNvPr id="8" name="Shape 6"/>
          <p:cNvSpPr/>
          <p:nvPr/>
        </p:nvSpPr>
        <p:spPr>
          <a:xfrm>
            <a:off x="1238250" y="3757315"/>
            <a:ext cx="133350" cy="133350"/>
          </a:xfrm>
          <a:prstGeom prst="rect">
            <a:avLst/>
          </a:prstGeom>
          <a:solidFill>
            <a:srgbClr val="0269A3"/>
          </a:solidFill>
          <a:ln/>
        </p:spPr>
        <p:txBody>
          <a:bodyPr/>
          <a:lstStyle/>
          <a:p>
            <a:endParaRPr lang="en-US"/>
          </a:p>
        </p:txBody>
      </p:sp>
      <p:sp>
        <p:nvSpPr>
          <p:cNvPr id="9" name="Text 7"/>
          <p:cNvSpPr/>
          <p:nvPr/>
        </p:nvSpPr>
        <p:spPr>
          <a:xfrm>
            <a:off x="1581150" y="3604915"/>
            <a:ext cx="9910569" cy="440382"/>
          </a:xfrm>
          <a:prstGeom prst="rect">
            <a:avLst/>
          </a:prstGeom>
          <a:noFill/>
          <a:ln/>
        </p:spPr>
        <p:txBody>
          <a:bodyPr wrap="square" lIns="25400" tIns="25400" rIns="25400" bIns="25400" rtlCol="0" anchor="t">
            <a:normAutofit/>
          </a:bodyPr>
          <a:lstStyle/>
          <a:p>
            <a:pPr marL="0" indent="0" algn="l">
              <a:lnSpc>
                <a:spcPct val="98233"/>
              </a:lnSpc>
              <a:buNone/>
            </a:pPr>
            <a:r>
              <a:rPr lang="en-US" sz="2400" dirty="0">
                <a:solidFill>
                  <a:srgbClr val="16222C"/>
                </a:solidFill>
                <a:latin typeface="Artific Med" pitchFamily="50" charset="0"/>
                <a:ea typeface="Artific Med" pitchFamily="50" charset="0"/>
                <a:cs typeface="Artific" pitchFamily="34" charset="-120"/>
              </a:rPr>
              <a:t>Customer captures evidence and delivers back to Data Innovations</a:t>
            </a:r>
            <a:endParaRPr lang="en-US" sz="2400" dirty="0"/>
          </a:p>
        </p:txBody>
      </p:sp>
      <p:sp>
        <p:nvSpPr>
          <p:cNvPr id="10" name="Shape 8"/>
          <p:cNvSpPr/>
          <p:nvPr/>
        </p:nvSpPr>
        <p:spPr>
          <a:xfrm>
            <a:off x="1581150" y="4407247"/>
            <a:ext cx="209550" cy="28575"/>
          </a:xfrm>
          <a:prstGeom prst="rect">
            <a:avLst/>
          </a:prstGeom>
          <a:solidFill>
            <a:srgbClr val="F98125"/>
          </a:solidFill>
          <a:ln/>
        </p:spPr>
        <p:txBody>
          <a:bodyPr/>
          <a:lstStyle/>
          <a:p>
            <a:endParaRPr lang="en-US"/>
          </a:p>
        </p:txBody>
      </p:sp>
      <p:sp>
        <p:nvSpPr>
          <p:cNvPr id="11" name="Text 9"/>
          <p:cNvSpPr/>
          <p:nvPr/>
        </p:nvSpPr>
        <p:spPr>
          <a:xfrm>
            <a:off x="1981200" y="4235797"/>
            <a:ext cx="4240768" cy="411361"/>
          </a:xfrm>
          <a:prstGeom prst="rect">
            <a:avLst/>
          </a:prstGeom>
          <a:noFill/>
          <a:ln/>
        </p:spPr>
        <p:txBody>
          <a:bodyPr wrap="square" lIns="25400" tIns="25400" rIns="25400" bIns="25400" rtlCol="0" anchor="t">
            <a:normAutofit/>
          </a:bodyPr>
          <a:lstStyle/>
          <a:p>
            <a:pPr marL="0" indent="0" algn="l">
              <a:lnSpc>
                <a:spcPct val="103158"/>
              </a:lnSpc>
              <a:buNone/>
            </a:pPr>
            <a:r>
              <a:rPr lang="en-US" sz="2100" dirty="0">
                <a:solidFill>
                  <a:srgbClr val="2E4B61"/>
                </a:solidFill>
                <a:latin typeface="Artific Med" pitchFamily="50" charset="0"/>
                <a:ea typeface="Artific Med" pitchFamily="50" charset="0"/>
                <a:cs typeface="Artific" pitchFamily="34" charset="-120"/>
              </a:rPr>
              <a:t>Information we typically request:</a:t>
            </a:r>
            <a:endParaRPr lang="en-US" sz="2100" dirty="0"/>
          </a:p>
        </p:txBody>
      </p:sp>
      <p:sp>
        <p:nvSpPr>
          <p:cNvPr id="12" name="Text 10"/>
          <p:cNvSpPr/>
          <p:nvPr/>
        </p:nvSpPr>
        <p:spPr>
          <a:xfrm>
            <a:off x="2152650" y="4837658"/>
            <a:ext cx="15339060"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5F6E79"/>
                </a:solidFill>
                <a:latin typeface="Artific Med" pitchFamily="50" charset="0"/>
                <a:ea typeface="Artific Med" pitchFamily="50" charset="0"/>
                <a:cs typeface="Artific" pitchFamily="34" charset="-120"/>
              </a:rPr>
              <a:t>Specimen event log</a:t>
            </a:r>
            <a:endParaRPr lang="en-US" sz="1950" dirty="0"/>
          </a:p>
        </p:txBody>
      </p:sp>
      <p:sp>
        <p:nvSpPr>
          <p:cNvPr id="13" name="Text 11"/>
          <p:cNvSpPr/>
          <p:nvPr/>
        </p:nvSpPr>
        <p:spPr>
          <a:xfrm>
            <a:off x="2152650" y="5298579"/>
            <a:ext cx="15339060" cy="384721"/>
          </a:xfrm>
          <a:prstGeom prst="rect">
            <a:avLst/>
          </a:prstGeom>
          <a:noFill/>
          <a:ln/>
        </p:spPr>
        <p:txBody>
          <a:bodyPr wrap="square" lIns="25400" tIns="25400" rIns="25400" bIns="25400" rtlCol="0" anchor="t">
            <a:normAutofit/>
          </a:bodyPr>
          <a:lstStyle/>
          <a:p>
            <a:pPr marL="0" indent="0" algn="l">
              <a:lnSpc>
                <a:spcPct val="104000"/>
              </a:lnSpc>
              <a:buNone/>
            </a:pPr>
            <a:r>
              <a:rPr lang="en-US" sz="1950" dirty="0">
                <a:solidFill>
                  <a:srgbClr val="5F6E79"/>
                </a:solidFill>
                <a:latin typeface="Artific Med" pitchFamily="50" charset="0"/>
                <a:ea typeface="Artific Med" pitchFamily="50" charset="0"/>
                <a:cs typeface="Artific" pitchFamily="34" charset="-120"/>
              </a:rPr>
              <a:t>Comm traces of the testing</a:t>
            </a:r>
            <a:endParaRPr lang="en-US" sz="1950" dirty="0"/>
          </a:p>
        </p:txBody>
      </p:sp>
      <p:sp>
        <p:nvSpPr>
          <p:cNvPr id="14" name="Shape 12"/>
          <p:cNvSpPr/>
          <p:nvPr/>
        </p:nvSpPr>
        <p:spPr>
          <a:xfrm>
            <a:off x="1238250" y="6026200"/>
            <a:ext cx="133350" cy="133350"/>
          </a:xfrm>
          <a:prstGeom prst="rect">
            <a:avLst/>
          </a:prstGeom>
          <a:solidFill>
            <a:srgbClr val="0269A3"/>
          </a:solidFill>
          <a:ln/>
        </p:spPr>
        <p:txBody>
          <a:bodyPr/>
          <a:lstStyle/>
          <a:p>
            <a:endParaRPr lang="en-US"/>
          </a:p>
        </p:txBody>
      </p:sp>
      <p:sp>
        <p:nvSpPr>
          <p:cNvPr id="15" name="Text 13"/>
          <p:cNvSpPr/>
          <p:nvPr/>
        </p:nvSpPr>
        <p:spPr>
          <a:xfrm>
            <a:off x="1581150" y="5873800"/>
            <a:ext cx="8523937" cy="440382"/>
          </a:xfrm>
          <a:prstGeom prst="rect">
            <a:avLst/>
          </a:prstGeom>
          <a:noFill/>
          <a:ln/>
        </p:spPr>
        <p:txBody>
          <a:bodyPr wrap="square" lIns="25400" tIns="25400" rIns="25400" bIns="25400" rtlCol="0" anchor="t">
            <a:normAutofit/>
          </a:bodyPr>
          <a:lstStyle/>
          <a:p>
            <a:pPr marL="0" indent="0" algn="l">
              <a:lnSpc>
                <a:spcPct val="98233"/>
              </a:lnSpc>
              <a:buNone/>
            </a:pPr>
            <a:r>
              <a:rPr lang="en-US" sz="2400" dirty="0">
                <a:solidFill>
                  <a:srgbClr val="16222C"/>
                </a:solidFill>
                <a:latin typeface="Artific Med" pitchFamily="50" charset="0"/>
                <a:ea typeface="Artific Med" pitchFamily="50" charset="0"/>
                <a:cs typeface="Artific" pitchFamily="34" charset="-120"/>
              </a:rPr>
              <a:t>Once complete, live Driver is posted on My DI Community</a:t>
            </a:r>
            <a:endParaRPr lang="en-US" sz="2400" dirty="0"/>
          </a:p>
        </p:txBody>
      </p:sp>
      <p:sp>
        <p:nvSpPr>
          <p:cNvPr id="16" name="Text 14"/>
          <p:cNvSpPr/>
          <p:nvPr/>
        </p:nvSpPr>
        <p:spPr>
          <a:xfrm>
            <a:off x="16976973" y="9387929"/>
            <a:ext cx="320427"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22</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By the </a:t>
            </a:r>
            <a:r>
              <a:rPr lang="en-US" sz="4800" i="1" kern="0" spc="-90" dirty="0">
                <a:solidFill>
                  <a:srgbClr val="16222C"/>
                </a:solidFill>
                <a:latin typeface="Instrument Serif" pitchFamily="34" charset="0"/>
                <a:ea typeface="Instrument Serif" pitchFamily="34" charset="-122"/>
                <a:cs typeface="Instrument Serif" pitchFamily="34" charset="-120"/>
              </a:rPr>
              <a:t>numbers</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Shape 2"/>
          <p:cNvSpPr/>
          <p:nvPr/>
        </p:nvSpPr>
        <p:spPr>
          <a:xfrm>
            <a:off x="1238250" y="2419350"/>
            <a:ext cx="15811500" cy="3114675"/>
          </a:xfrm>
          <a:prstGeom prst="roundRect">
            <a:avLst>
              <a:gd name="adj" fmla="val 3670"/>
            </a:avLst>
          </a:prstGeom>
          <a:solidFill>
            <a:srgbClr val="FFFFFF"/>
          </a:solidFill>
          <a:ln w="9525">
            <a:solidFill>
              <a:srgbClr val="E4E9ED"/>
            </a:solidFill>
            <a:prstDash val="solid"/>
          </a:ln>
          <a:effectLst>
            <a:outerShdw blurRad="133350" dist="19050" dir="5400000" algn="bl" rotWithShape="0">
              <a:srgbClr val="2E4B61">
                <a:alpha val="7000"/>
              </a:srgbClr>
            </a:outerShdw>
          </a:effectLst>
        </p:spPr>
        <p:txBody>
          <a:bodyPr/>
          <a:lstStyle/>
          <a:p>
            <a:endParaRPr lang="en-US"/>
          </a:p>
        </p:txBody>
      </p:sp>
      <p:sp>
        <p:nvSpPr>
          <p:cNvPr id="5" name="Shape 3"/>
          <p:cNvSpPr/>
          <p:nvPr/>
        </p:nvSpPr>
        <p:spPr>
          <a:xfrm>
            <a:off x="1247775" y="2428875"/>
            <a:ext cx="15792450" cy="899071"/>
          </a:xfrm>
          <a:prstGeom prst="rect">
            <a:avLst/>
          </a:prstGeom>
          <a:solidFill>
            <a:srgbClr val="0269A3"/>
          </a:solidFill>
          <a:ln/>
        </p:spPr>
        <p:txBody>
          <a:bodyPr/>
          <a:lstStyle/>
          <a:p>
            <a:endParaRPr lang="en-US"/>
          </a:p>
        </p:txBody>
      </p:sp>
      <p:sp>
        <p:nvSpPr>
          <p:cNvPr id="6" name="Text 4"/>
          <p:cNvSpPr/>
          <p:nvPr/>
        </p:nvSpPr>
        <p:spPr>
          <a:xfrm>
            <a:off x="1590675" y="2619375"/>
            <a:ext cx="15580424"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FFFFFF"/>
                </a:solidFill>
                <a:latin typeface="Artific Med" pitchFamily="50" charset="0"/>
                <a:ea typeface="Artific Med" pitchFamily="50" charset="0"/>
                <a:cs typeface="Artific" pitchFamily="34" charset="-120"/>
              </a:rPr>
              <a:t>2025</a:t>
            </a:r>
            <a:endParaRPr lang="en-US" sz="2550" dirty="0"/>
          </a:p>
        </p:txBody>
      </p:sp>
      <p:sp>
        <p:nvSpPr>
          <p:cNvPr id="7" name="Shape 5"/>
          <p:cNvSpPr/>
          <p:nvPr/>
        </p:nvSpPr>
        <p:spPr>
          <a:xfrm>
            <a:off x="6502301" y="3327946"/>
            <a:ext cx="9525" cy="2196554"/>
          </a:xfrm>
          <a:prstGeom prst="rect">
            <a:avLst/>
          </a:prstGeom>
          <a:solidFill>
            <a:srgbClr val="E4E9ED"/>
          </a:solidFill>
          <a:ln/>
        </p:spPr>
        <p:txBody>
          <a:bodyPr/>
          <a:lstStyle/>
          <a:p>
            <a:endParaRPr lang="en-US"/>
          </a:p>
        </p:txBody>
      </p:sp>
      <p:sp>
        <p:nvSpPr>
          <p:cNvPr id="8" name="Text 6"/>
          <p:cNvSpPr/>
          <p:nvPr/>
        </p:nvSpPr>
        <p:spPr>
          <a:xfrm>
            <a:off x="1590675" y="3575596"/>
            <a:ext cx="5025598"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SUBMITTED</a:t>
            </a:r>
            <a:endParaRPr lang="en-US" sz="1950" dirty="0"/>
          </a:p>
        </p:txBody>
      </p:sp>
      <p:sp>
        <p:nvSpPr>
          <p:cNvPr id="9" name="Text 7"/>
          <p:cNvSpPr/>
          <p:nvPr/>
        </p:nvSpPr>
        <p:spPr>
          <a:xfrm>
            <a:off x="1590675" y="4105126"/>
            <a:ext cx="5025598"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104 Changes: 208</a:t>
            </a:r>
            <a:endParaRPr lang="en-US" sz="2400" dirty="0"/>
          </a:p>
        </p:txBody>
      </p:sp>
      <p:sp>
        <p:nvSpPr>
          <p:cNvPr id="10" name="Shape 8"/>
          <p:cNvSpPr/>
          <p:nvPr/>
        </p:nvSpPr>
        <p:spPr>
          <a:xfrm>
            <a:off x="11766500" y="3327946"/>
            <a:ext cx="9525" cy="2196554"/>
          </a:xfrm>
          <a:prstGeom prst="rect">
            <a:avLst/>
          </a:prstGeom>
          <a:solidFill>
            <a:srgbClr val="E4E9ED"/>
          </a:solidFill>
          <a:ln/>
        </p:spPr>
        <p:txBody>
          <a:bodyPr/>
          <a:lstStyle/>
          <a:p>
            <a:endParaRPr lang="en-US"/>
          </a:p>
        </p:txBody>
      </p:sp>
      <p:sp>
        <p:nvSpPr>
          <p:cNvPr id="11" name="Text 9"/>
          <p:cNvSpPr/>
          <p:nvPr/>
        </p:nvSpPr>
        <p:spPr>
          <a:xfrm>
            <a:off x="6854726" y="3575596"/>
            <a:ext cx="5025762"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APPROVED</a:t>
            </a:r>
            <a:endParaRPr lang="en-US" sz="1950" dirty="0"/>
          </a:p>
        </p:txBody>
      </p:sp>
      <p:sp>
        <p:nvSpPr>
          <p:cNvPr id="12" name="Text 10"/>
          <p:cNvSpPr/>
          <p:nvPr/>
        </p:nvSpPr>
        <p:spPr>
          <a:xfrm>
            <a:off x="6854726" y="4105126"/>
            <a:ext cx="5025762"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36 Changes: 118</a:t>
            </a:r>
            <a:endParaRPr lang="en-US" sz="2400" dirty="0"/>
          </a:p>
        </p:txBody>
      </p:sp>
      <p:sp>
        <p:nvSpPr>
          <p:cNvPr id="13" name="Text 11"/>
          <p:cNvSpPr/>
          <p:nvPr/>
        </p:nvSpPr>
        <p:spPr>
          <a:xfrm>
            <a:off x="12118925" y="3575596"/>
            <a:ext cx="503624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DELIVERED</a:t>
            </a:r>
            <a:endParaRPr lang="en-US" sz="1950" dirty="0"/>
          </a:p>
        </p:txBody>
      </p:sp>
      <p:sp>
        <p:nvSpPr>
          <p:cNvPr id="14" name="Text 12"/>
          <p:cNvSpPr/>
          <p:nvPr/>
        </p:nvSpPr>
        <p:spPr>
          <a:xfrm>
            <a:off x="12118925" y="4105126"/>
            <a:ext cx="5036240"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34 Changes: 108</a:t>
            </a:r>
            <a:endParaRPr lang="en-US" sz="2400" dirty="0"/>
          </a:p>
        </p:txBody>
      </p:sp>
      <p:sp>
        <p:nvSpPr>
          <p:cNvPr id="15" name="Shape 13"/>
          <p:cNvSpPr/>
          <p:nvPr/>
        </p:nvSpPr>
        <p:spPr>
          <a:xfrm>
            <a:off x="1238250" y="5991225"/>
            <a:ext cx="15811500" cy="3114675"/>
          </a:xfrm>
          <a:prstGeom prst="roundRect">
            <a:avLst>
              <a:gd name="adj" fmla="val 3670"/>
            </a:avLst>
          </a:prstGeom>
          <a:solidFill>
            <a:srgbClr val="FFFFFF"/>
          </a:solidFill>
          <a:ln w="9525">
            <a:solidFill>
              <a:srgbClr val="E4E9ED"/>
            </a:solidFill>
            <a:prstDash val="solid"/>
          </a:ln>
          <a:effectLst>
            <a:outerShdw blurRad="133350" dist="19050" dir="5400000" algn="bl" rotWithShape="0">
              <a:srgbClr val="2E4B61">
                <a:alpha val="7000"/>
              </a:srgbClr>
            </a:outerShdw>
          </a:effectLst>
        </p:spPr>
        <p:txBody>
          <a:bodyPr/>
          <a:lstStyle/>
          <a:p>
            <a:endParaRPr lang="en-US"/>
          </a:p>
        </p:txBody>
      </p:sp>
      <p:sp>
        <p:nvSpPr>
          <p:cNvPr id="16" name="Shape 14"/>
          <p:cNvSpPr/>
          <p:nvPr/>
        </p:nvSpPr>
        <p:spPr>
          <a:xfrm>
            <a:off x="1247775" y="6000750"/>
            <a:ext cx="15792450" cy="899071"/>
          </a:xfrm>
          <a:prstGeom prst="rect">
            <a:avLst/>
          </a:prstGeom>
          <a:solidFill>
            <a:srgbClr val="2E4B61"/>
          </a:solidFill>
          <a:ln/>
        </p:spPr>
        <p:txBody>
          <a:bodyPr/>
          <a:lstStyle/>
          <a:p>
            <a:endParaRPr lang="en-US"/>
          </a:p>
        </p:txBody>
      </p:sp>
      <p:sp>
        <p:nvSpPr>
          <p:cNvPr id="17" name="Text 15"/>
          <p:cNvSpPr/>
          <p:nvPr/>
        </p:nvSpPr>
        <p:spPr>
          <a:xfrm>
            <a:off x="1590675" y="6191250"/>
            <a:ext cx="15580424" cy="556171"/>
          </a:xfrm>
          <a:prstGeom prst="rect">
            <a:avLst/>
          </a:prstGeom>
          <a:noFill/>
          <a:ln/>
        </p:spPr>
        <p:txBody>
          <a:bodyPr wrap="square" lIns="25400" tIns="25400" rIns="25400" bIns="25400" rtlCol="0" anchor="t">
            <a:normAutofit/>
          </a:bodyPr>
          <a:lstStyle/>
          <a:p>
            <a:pPr marL="0" indent="0" algn="l">
              <a:lnSpc>
                <a:spcPct val="120889"/>
              </a:lnSpc>
              <a:buNone/>
            </a:pPr>
            <a:r>
              <a:rPr lang="en-US" sz="2550" dirty="0">
                <a:solidFill>
                  <a:srgbClr val="FFFFFF"/>
                </a:solidFill>
                <a:latin typeface="Artific Med" pitchFamily="50" charset="0"/>
                <a:ea typeface="Artific Med" pitchFamily="50" charset="0"/>
                <a:cs typeface="Artific" pitchFamily="34" charset="-120"/>
              </a:rPr>
              <a:t>2026 (Q1+Q2)</a:t>
            </a:r>
            <a:endParaRPr lang="en-US" sz="2550" dirty="0"/>
          </a:p>
        </p:txBody>
      </p:sp>
      <p:sp>
        <p:nvSpPr>
          <p:cNvPr id="18" name="Shape 16"/>
          <p:cNvSpPr/>
          <p:nvPr/>
        </p:nvSpPr>
        <p:spPr>
          <a:xfrm>
            <a:off x="6502301" y="6899821"/>
            <a:ext cx="9525" cy="2196554"/>
          </a:xfrm>
          <a:prstGeom prst="rect">
            <a:avLst/>
          </a:prstGeom>
          <a:solidFill>
            <a:srgbClr val="E4E9ED"/>
          </a:solidFill>
          <a:ln/>
        </p:spPr>
        <p:txBody>
          <a:bodyPr/>
          <a:lstStyle/>
          <a:p>
            <a:endParaRPr lang="en-US"/>
          </a:p>
        </p:txBody>
      </p:sp>
      <p:sp>
        <p:nvSpPr>
          <p:cNvPr id="19" name="Text 17"/>
          <p:cNvSpPr/>
          <p:nvPr/>
        </p:nvSpPr>
        <p:spPr>
          <a:xfrm>
            <a:off x="1590675" y="7147471"/>
            <a:ext cx="5025598"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SUBMITTED</a:t>
            </a:r>
            <a:endParaRPr lang="en-US" sz="1950" dirty="0"/>
          </a:p>
        </p:txBody>
      </p:sp>
      <p:sp>
        <p:nvSpPr>
          <p:cNvPr id="20" name="Text 18"/>
          <p:cNvSpPr/>
          <p:nvPr/>
        </p:nvSpPr>
        <p:spPr>
          <a:xfrm>
            <a:off x="1590675" y="7677001"/>
            <a:ext cx="5025598"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47 Changes: 70</a:t>
            </a:r>
            <a:endParaRPr lang="en-US" sz="2400" dirty="0"/>
          </a:p>
        </p:txBody>
      </p:sp>
      <p:sp>
        <p:nvSpPr>
          <p:cNvPr id="21" name="Shape 19"/>
          <p:cNvSpPr/>
          <p:nvPr/>
        </p:nvSpPr>
        <p:spPr>
          <a:xfrm>
            <a:off x="11766500" y="6899821"/>
            <a:ext cx="9525" cy="2196554"/>
          </a:xfrm>
          <a:prstGeom prst="rect">
            <a:avLst/>
          </a:prstGeom>
          <a:solidFill>
            <a:srgbClr val="E4E9ED"/>
          </a:solidFill>
          <a:ln/>
        </p:spPr>
        <p:txBody>
          <a:bodyPr/>
          <a:lstStyle/>
          <a:p>
            <a:endParaRPr lang="en-US"/>
          </a:p>
        </p:txBody>
      </p:sp>
      <p:sp>
        <p:nvSpPr>
          <p:cNvPr id="22" name="Text 20"/>
          <p:cNvSpPr/>
          <p:nvPr/>
        </p:nvSpPr>
        <p:spPr>
          <a:xfrm>
            <a:off x="6854726" y="7147471"/>
            <a:ext cx="5025762"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APPROVED</a:t>
            </a:r>
            <a:endParaRPr lang="en-US" sz="1950" dirty="0"/>
          </a:p>
        </p:txBody>
      </p:sp>
      <p:sp>
        <p:nvSpPr>
          <p:cNvPr id="23" name="Text 21"/>
          <p:cNvSpPr/>
          <p:nvPr/>
        </p:nvSpPr>
        <p:spPr>
          <a:xfrm>
            <a:off x="6854726" y="7677001"/>
            <a:ext cx="5025762"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25 Changes: 50</a:t>
            </a:r>
            <a:endParaRPr lang="en-US" sz="2400" dirty="0"/>
          </a:p>
        </p:txBody>
      </p:sp>
      <p:sp>
        <p:nvSpPr>
          <p:cNvPr id="24" name="Text 22"/>
          <p:cNvSpPr/>
          <p:nvPr/>
        </p:nvSpPr>
        <p:spPr>
          <a:xfrm>
            <a:off x="12118925" y="7147471"/>
            <a:ext cx="5036240" cy="434280"/>
          </a:xfrm>
          <a:prstGeom prst="rect">
            <a:avLst/>
          </a:prstGeom>
          <a:noFill/>
          <a:ln/>
        </p:spPr>
        <p:txBody>
          <a:bodyPr wrap="square" lIns="25400" tIns="25400" rIns="25400" bIns="25400" rtlCol="0" anchor="t">
            <a:normAutofit/>
          </a:bodyPr>
          <a:lstStyle/>
          <a:p>
            <a:pPr marL="0" indent="0" algn="l">
              <a:lnSpc>
                <a:spcPct val="118857"/>
              </a:lnSpc>
              <a:buNone/>
            </a:pPr>
            <a:r>
              <a:rPr lang="en-US" sz="1950" kern="0" spc="150" dirty="0">
                <a:solidFill>
                  <a:srgbClr val="5F8FB4"/>
                </a:solidFill>
                <a:latin typeface="Artific Med" pitchFamily="50" charset="0"/>
                <a:ea typeface="Artific Med" pitchFamily="50" charset="0"/>
                <a:cs typeface="Artific" pitchFamily="34" charset="-120"/>
              </a:rPr>
              <a:t>DELIVERED</a:t>
            </a:r>
            <a:endParaRPr lang="en-US" sz="1950" dirty="0"/>
          </a:p>
        </p:txBody>
      </p:sp>
      <p:sp>
        <p:nvSpPr>
          <p:cNvPr id="25" name="Text 23"/>
          <p:cNvSpPr/>
          <p:nvPr/>
        </p:nvSpPr>
        <p:spPr>
          <a:xfrm>
            <a:off x="12118925" y="7677001"/>
            <a:ext cx="5036240" cy="434280"/>
          </a:xfrm>
          <a:prstGeom prst="rect">
            <a:avLst/>
          </a:prstGeom>
          <a:noFill/>
          <a:ln/>
        </p:spPr>
        <p:txBody>
          <a:bodyPr wrap="square" lIns="25400" tIns="25400" rIns="25400" bIns="25400" rtlCol="0" anchor="t">
            <a:normAutofit/>
          </a:bodyPr>
          <a:lstStyle/>
          <a:p>
            <a:pPr marL="0" indent="0" algn="l">
              <a:lnSpc>
                <a:spcPct val="96744"/>
              </a:lnSpc>
              <a:buNone/>
            </a:pPr>
            <a:r>
              <a:rPr lang="en-US" sz="2400" dirty="0">
                <a:solidFill>
                  <a:srgbClr val="16222C"/>
                </a:solidFill>
                <a:latin typeface="Artific Med" pitchFamily="50" charset="0"/>
                <a:ea typeface="Artific Med" pitchFamily="50" charset="0"/>
                <a:cs typeface="Artific" pitchFamily="34" charset="-120"/>
              </a:rPr>
              <a:t>New: 16 Changes: 40</a:t>
            </a:r>
            <a:endParaRPr lang="en-US" sz="2400" dirty="0"/>
          </a:p>
        </p:txBody>
      </p:sp>
      <p:sp>
        <p:nvSpPr>
          <p:cNvPr id="26" name="Text 24"/>
          <p:cNvSpPr/>
          <p:nvPr/>
        </p:nvSpPr>
        <p:spPr>
          <a:xfrm>
            <a:off x="16967597" y="9387929"/>
            <a:ext cx="329803"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23</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AF7"/>
        </a:solidFill>
        <a:effectLst/>
      </p:bgPr>
    </p:bg>
    <p:spTree>
      <p:nvGrpSpPr>
        <p:cNvPr id="1" name=""/>
        <p:cNvGrpSpPr/>
        <p:nvPr/>
      </p:nvGrpSpPr>
      <p:grpSpPr>
        <a:xfrm>
          <a:off x="0" y="0"/>
          <a:ext cx="0" cy="0"/>
          <a:chOff x="0" y="0"/>
          <a:chExt cx="0" cy="0"/>
        </a:xfrm>
      </p:grpSpPr>
      <p:sp>
        <p:nvSpPr>
          <p:cNvPr id="2" name="Text 0"/>
          <p:cNvSpPr/>
          <p:nvPr/>
        </p:nvSpPr>
        <p:spPr>
          <a:xfrm>
            <a:off x="1238250" y="838200"/>
            <a:ext cx="17392650" cy="838200"/>
          </a:xfrm>
          <a:prstGeom prst="rect">
            <a:avLst/>
          </a:prstGeom>
          <a:noFill/>
          <a:ln/>
        </p:spPr>
        <p:txBody>
          <a:bodyPr wrap="square" lIns="25400" tIns="25400" rIns="25400" bIns="25400" rtlCol="0" anchor="t">
            <a:normAutofit/>
          </a:bodyPr>
          <a:lstStyle/>
          <a:p>
            <a:pPr marL="0" indent="0" algn="l">
              <a:lnSpc>
                <a:spcPct val="93023"/>
              </a:lnSpc>
              <a:buNone/>
            </a:pPr>
            <a:r>
              <a:rPr lang="en-US" sz="4800" kern="0" spc="-90" dirty="0">
                <a:solidFill>
                  <a:srgbClr val="16222C"/>
                </a:solidFill>
                <a:latin typeface="Artific Med" pitchFamily="50" charset="0"/>
                <a:ea typeface="Artific Med" pitchFamily="50" charset="0"/>
                <a:cs typeface="Artific" pitchFamily="34" charset="-120"/>
              </a:rPr>
              <a:t>Wrap </a:t>
            </a:r>
            <a:r>
              <a:rPr lang="en-US" sz="4800" i="1" kern="0" spc="-90" dirty="0">
                <a:solidFill>
                  <a:srgbClr val="16222C"/>
                </a:solidFill>
                <a:latin typeface="Instrument Serif" pitchFamily="34" charset="0"/>
                <a:ea typeface="Instrument Serif" pitchFamily="34" charset="-122"/>
                <a:cs typeface="Instrument Serif" pitchFamily="34" charset="-120"/>
              </a:rPr>
              <a:t>up</a:t>
            </a:r>
            <a:endParaRPr lang="en-US" sz="4800" dirty="0"/>
          </a:p>
        </p:txBody>
      </p:sp>
      <p:sp>
        <p:nvSpPr>
          <p:cNvPr id="3" name="Shape 1"/>
          <p:cNvSpPr/>
          <p:nvPr/>
        </p:nvSpPr>
        <p:spPr>
          <a:xfrm>
            <a:off x="1238250" y="1809750"/>
            <a:ext cx="1143000" cy="38100"/>
          </a:xfrm>
          <a:prstGeom prst="rect">
            <a:avLst/>
          </a:prstGeom>
          <a:solidFill>
            <a:srgbClr val="F98125"/>
          </a:solidFill>
          <a:ln/>
        </p:spPr>
        <p:txBody>
          <a:bodyPr/>
          <a:lstStyle/>
          <a:p>
            <a:endParaRPr lang="en-US"/>
          </a:p>
        </p:txBody>
      </p:sp>
      <p:sp>
        <p:nvSpPr>
          <p:cNvPr id="4" name="Shape 2"/>
          <p:cNvSpPr/>
          <p:nvPr/>
        </p:nvSpPr>
        <p:spPr>
          <a:xfrm>
            <a:off x="1238250" y="2619375"/>
            <a:ext cx="133350" cy="133350"/>
          </a:xfrm>
          <a:prstGeom prst="rect">
            <a:avLst/>
          </a:prstGeom>
          <a:solidFill>
            <a:srgbClr val="0269A3"/>
          </a:solidFill>
          <a:ln/>
        </p:spPr>
        <p:txBody>
          <a:bodyPr/>
          <a:lstStyle/>
          <a:p>
            <a:endParaRPr lang="en-US"/>
          </a:p>
        </p:txBody>
      </p:sp>
      <p:sp>
        <p:nvSpPr>
          <p:cNvPr id="5" name="Text 3"/>
          <p:cNvSpPr/>
          <p:nvPr/>
        </p:nvSpPr>
        <p:spPr>
          <a:xfrm>
            <a:off x="1581150" y="2457450"/>
            <a:ext cx="14951583" cy="867668"/>
          </a:xfrm>
          <a:prstGeom prst="rect">
            <a:avLst/>
          </a:prstGeom>
          <a:noFill/>
          <a:ln/>
        </p:spPr>
        <p:txBody>
          <a:bodyPr wrap="square" lIns="25400" tIns="25400" rIns="25400" bIns="25400" rtlCol="0" anchor="t">
            <a:normAutofit/>
          </a:bodyPr>
          <a:lstStyle/>
          <a:p>
            <a:pPr marL="0" indent="0" algn="l">
              <a:lnSpc>
                <a:spcPct val="99000"/>
              </a:lnSpc>
              <a:buNone/>
            </a:pPr>
            <a:r>
              <a:rPr lang="en-US" sz="2475" dirty="0">
                <a:solidFill>
                  <a:srgbClr val="16222C"/>
                </a:solidFill>
                <a:latin typeface="Artific Med" pitchFamily="50" charset="0"/>
                <a:ea typeface="Artific Med" pitchFamily="50" charset="0"/>
                <a:cs typeface="Artific" pitchFamily="34" charset="-120"/>
              </a:rPr>
              <a:t>New and updated drivers may be requested, downloaded and installed freely for anyone on an active M&amp;S plan with Data Innovations</a:t>
            </a:r>
            <a:endParaRPr lang="en-US" sz="2475" dirty="0"/>
          </a:p>
        </p:txBody>
      </p:sp>
      <p:sp>
        <p:nvSpPr>
          <p:cNvPr id="6" name="Shape 4"/>
          <p:cNvSpPr/>
          <p:nvPr/>
        </p:nvSpPr>
        <p:spPr>
          <a:xfrm>
            <a:off x="1238250" y="3715643"/>
            <a:ext cx="133350" cy="133350"/>
          </a:xfrm>
          <a:prstGeom prst="rect">
            <a:avLst/>
          </a:prstGeom>
          <a:solidFill>
            <a:srgbClr val="0269A3"/>
          </a:solidFill>
          <a:ln/>
        </p:spPr>
        <p:txBody>
          <a:bodyPr/>
          <a:lstStyle/>
          <a:p>
            <a:endParaRPr lang="en-US"/>
          </a:p>
        </p:txBody>
      </p:sp>
      <p:sp>
        <p:nvSpPr>
          <p:cNvPr id="7" name="Text 5"/>
          <p:cNvSpPr/>
          <p:nvPr/>
        </p:nvSpPr>
        <p:spPr>
          <a:xfrm>
            <a:off x="1581150" y="3553718"/>
            <a:ext cx="3971136" cy="452884"/>
          </a:xfrm>
          <a:prstGeom prst="rect">
            <a:avLst/>
          </a:prstGeom>
          <a:noFill/>
          <a:ln/>
        </p:spPr>
        <p:txBody>
          <a:bodyPr wrap="square" lIns="25400" tIns="25400" rIns="25400" bIns="25400" rtlCol="0" anchor="t">
            <a:normAutofit/>
          </a:bodyPr>
          <a:lstStyle/>
          <a:p>
            <a:pPr marL="0" indent="0" algn="l">
              <a:lnSpc>
                <a:spcPct val="99000"/>
              </a:lnSpc>
              <a:buNone/>
            </a:pPr>
            <a:r>
              <a:rPr lang="en-US" sz="2475" dirty="0">
                <a:solidFill>
                  <a:srgbClr val="16222C"/>
                </a:solidFill>
                <a:latin typeface="Artific Med" pitchFamily="50" charset="0"/>
                <a:ea typeface="Artific Med" pitchFamily="50" charset="0"/>
                <a:cs typeface="Artific" pitchFamily="34" charset="-120"/>
              </a:rPr>
              <a:t>We want to work with you!</a:t>
            </a:r>
            <a:endParaRPr lang="en-US" sz="2475" dirty="0"/>
          </a:p>
        </p:txBody>
      </p:sp>
      <p:sp>
        <p:nvSpPr>
          <p:cNvPr id="8" name="Shape 6"/>
          <p:cNvSpPr/>
          <p:nvPr/>
        </p:nvSpPr>
        <p:spPr>
          <a:xfrm>
            <a:off x="1581150" y="4416177"/>
            <a:ext cx="209550" cy="28575"/>
          </a:xfrm>
          <a:prstGeom prst="rect">
            <a:avLst/>
          </a:prstGeom>
          <a:solidFill>
            <a:srgbClr val="F98125"/>
          </a:solidFill>
          <a:ln/>
        </p:spPr>
        <p:txBody>
          <a:bodyPr/>
          <a:lstStyle/>
          <a:p>
            <a:endParaRPr lang="en-US"/>
          </a:p>
        </p:txBody>
      </p:sp>
      <p:sp>
        <p:nvSpPr>
          <p:cNvPr id="9" name="Text 7"/>
          <p:cNvSpPr/>
          <p:nvPr/>
        </p:nvSpPr>
        <p:spPr>
          <a:xfrm>
            <a:off x="1981200" y="4235202"/>
            <a:ext cx="11875919" cy="424755"/>
          </a:xfrm>
          <a:prstGeom prst="rect">
            <a:avLst/>
          </a:prstGeom>
          <a:noFill/>
          <a:ln/>
        </p:spPr>
        <p:txBody>
          <a:bodyPr wrap="square" lIns="25400" tIns="25400" rIns="25400" bIns="25400" rtlCol="0" anchor="t">
            <a:normAutofit/>
          </a:bodyPr>
          <a:lstStyle/>
          <a:p>
            <a:pPr marL="0" indent="0" algn="l">
              <a:lnSpc>
                <a:spcPct val="104103"/>
              </a:lnSpc>
              <a:buNone/>
            </a:pPr>
            <a:r>
              <a:rPr lang="en-US" sz="2175" dirty="0">
                <a:solidFill>
                  <a:srgbClr val="2E4B61"/>
                </a:solidFill>
                <a:latin typeface="Artific Med" pitchFamily="50" charset="0"/>
                <a:ea typeface="Artific Med" pitchFamily="50" charset="0"/>
                <a:cs typeface="Artific" pitchFamily="34" charset="-120"/>
              </a:rPr>
              <a:t>Close collaboration throughout the driver update process to achieve your workflow goals</a:t>
            </a:r>
            <a:endParaRPr lang="en-US" sz="2175" dirty="0"/>
          </a:p>
        </p:txBody>
      </p:sp>
      <p:sp>
        <p:nvSpPr>
          <p:cNvPr id="10" name="Shape 8"/>
          <p:cNvSpPr/>
          <p:nvPr/>
        </p:nvSpPr>
        <p:spPr>
          <a:xfrm>
            <a:off x="1238250" y="5050482"/>
            <a:ext cx="133350" cy="133350"/>
          </a:xfrm>
          <a:prstGeom prst="rect">
            <a:avLst/>
          </a:prstGeom>
          <a:solidFill>
            <a:srgbClr val="0269A3"/>
          </a:solidFill>
          <a:ln/>
        </p:spPr>
        <p:txBody>
          <a:bodyPr/>
          <a:lstStyle/>
          <a:p>
            <a:endParaRPr lang="en-US"/>
          </a:p>
        </p:txBody>
      </p:sp>
      <p:sp>
        <p:nvSpPr>
          <p:cNvPr id="11" name="Text 9"/>
          <p:cNvSpPr/>
          <p:nvPr/>
        </p:nvSpPr>
        <p:spPr>
          <a:xfrm>
            <a:off x="1581150" y="4888557"/>
            <a:ext cx="4669854" cy="452884"/>
          </a:xfrm>
          <a:prstGeom prst="rect">
            <a:avLst/>
          </a:prstGeom>
          <a:noFill/>
          <a:ln/>
        </p:spPr>
        <p:txBody>
          <a:bodyPr wrap="square" lIns="25400" tIns="25400" rIns="25400" bIns="25400" rtlCol="0" anchor="t">
            <a:normAutofit/>
          </a:bodyPr>
          <a:lstStyle/>
          <a:p>
            <a:pPr marL="0" indent="0" algn="l">
              <a:lnSpc>
                <a:spcPct val="99000"/>
              </a:lnSpc>
              <a:buNone/>
            </a:pPr>
            <a:r>
              <a:rPr lang="en-US" sz="2475" dirty="0">
                <a:solidFill>
                  <a:srgbClr val="16222C"/>
                </a:solidFill>
                <a:latin typeface="Artific Med" pitchFamily="50" charset="0"/>
                <a:ea typeface="Artific Med" pitchFamily="50" charset="0"/>
                <a:cs typeface="Artific" pitchFamily="34" charset="-120"/>
              </a:rPr>
              <a:t>Your request could help others</a:t>
            </a:r>
            <a:endParaRPr lang="en-US" sz="2475" dirty="0"/>
          </a:p>
        </p:txBody>
      </p:sp>
      <p:sp>
        <p:nvSpPr>
          <p:cNvPr id="12" name="Shape 10"/>
          <p:cNvSpPr/>
          <p:nvPr/>
        </p:nvSpPr>
        <p:spPr>
          <a:xfrm>
            <a:off x="1238250" y="5731966"/>
            <a:ext cx="133350" cy="133350"/>
          </a:xfrm>
          <a:prstGeom prst="rect">
            <a:avLst/>
          </a:prstGeom>
          <a:solidFill>
            <a:srgbClr val="0269A3"/>
          </a:solidFill>
          <a:ln/>
        </p:spPr>
        <p:txBody>
          <a:bodyPr/>
          <a:lstStyle/>
          <a:p>
            <a:endParaRPr lang="en-US"/>
          </a:p>
        </p:txBody>
      </p:sp>
      <p:sp>
        <p:nvSpPr>
          <p:cNvPr id="13" name="Text 11"/>
          <p:cNvSpPr/>
          <p:nvPr/>
        </p:nvSpPr>
        <p:spPr>
          <a:xfrm>
            <a:off x="1581150" y="5570041"/>
            <a:ext cx="8664074" cy="452884"/>
          </a:xfrm>
          <a:prstGeom prst="rect">
            <a:avLst/>
          </a:prstGeom>
          <a:noFill/>
          <a:ln/>
        </p:spPr>
        <p:txBody>
          <a:bodyPr wrap="square" lIns="25400" tIns="25400" rIns="25400" bIns="25400" rtlCol="0" anchor="t">
            <a:normAutofit/>
          </a:bodyPr>
          <a:lstStyle/>
          <a:p>
            <a:pPr marL="0" indent="0" algn="l">
              <a:lnSpc>
                <a:spcPct val="99000"/>
              </a:lnSpc>
              <a:buNone/>
            </a:pPr>
            <a:r>
              <a:rPr lang="en-US" sz="2475" dirty="0">
                <a:solidFill>
                  <a:srgbClr val="16222C"/>
                </a:solidFill>
                <a:latin typeface="Artific Med" pitchFamily="50" charset="0"/>
                <a:ea typeface="Artific Med" pitchFamily="50" charset="0"/>
                <a:cs typeface="Artific" pitchFamily="34" charset="-120"/>
              </a:rPr>
              <a:t>Remember the steps – Evaluation, Development, Testing</a:t>
            </a:r>
            <a:endParaRPr lang="en-US" sz="2475" dirty="0"/>
          </a:p>
        </p:txBody>
      </p:sp>
      <p:sp>
        <p:nvSpPr>
          <p:cNvPr id="14" name="Text 12"/>
          <p:cNvSpPr/>
          <p:nvPr/>
        </p:nvSpPr>
        <p:spPr>
          <a:xfrm>
            <a:off x="16966853" y="9387929"/>
            <a:ext cx="330547"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24</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1E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2000"/>
          </a:blip>
          <a:srcRect t="13592" b="13592"/>
          <a:stretch/>
        </p:blipFill>
        <p:spPr>
          <a:xfrm>
            <a:off x="0" y="0"/>
            <a:ext cx="18288000" cy="10287000"/>
          </a:xfrm>
          <a:prstGeom prst="rect">
            <a:avLst/>
          </a:prstGeom>
        </p:spPr>
      </p:pic>
      <p:pic>
        <p:nvPicPr>
          <p:cNvPr id="3" name="Image 1" descr="preencoded.png"/>
          <p:cNvPicPr>
            <a:picLocks noChangeAspect="1"/>
          </p:cNvPicPr>
          <p:nvPr/>
        </p:nvPicPr>
        <p:blipFill>
          <a:blip r:embed="rId4"/>
          <a:stretch>
            <a:fillRect/>
          </a:stretch>
        </p:blipFill>
        <p:spPr>
          <a:xfrm>
            <a:off x="1238250" y="914400"/>
            <a:ext cx="3334494" cy="533400"/>
          </a:xfrm>
          <a:prstGeom prst="rect">
            <a:avLst/>
          </a:prstGeom>
        </p:spPr>
      </p:pic>
      <p:sp>
        <p:nvSpPr>
          <p:cNvPr id="4" name="Text 0"/>
          <p:cNvSpPr/>
          <p:nvPr/>
        </p:nvSpPr>
        <p:spPr>
          <a:xfrm>
            <a:off x="1238250" y="4258568"/>
            <a:ext cx="17392650" cy="1274415"/>
          </a:xfrm>
          <a:prstGeom prst="rect">
            <a:avLst/>
          </a:prstGeom>
          <a:noFill/>
          <a:ln/>
        </p:spPr>
        <p:txBody>
          <a:bodyPr wrap="square" lIns="25400" tIns="25400" rIns="25400" bIns="25400" rtlCol="0" anchor="t">
            <a:normAutofit/>
          </a:bodyPr>
          <a:lstStyle/>
          <a:p>
            <a:pPr marL="0" indent="0" algn="l">
              <a:lnSpc>
                <a:spcPct val="77037"/>
              </a:lnSpc>
              <a:buNone/>
            </a:pPr>
            <a:r>
              <a:rPr lang="en-US" sz="9000" kern="0" spc="-195" dirty="0">
                <a:solidFill>
                  <a:srgbClr val="16222C"/>
                </a:solidFill>
                <a:latin typeface="Artific Med" pitchFamily="50" charset="0"/>
                <a:ea typeface="Artific Med" pitchFamily="50" charset="0"/>
                <a:cs typeface="Artific" pitchFamily="34" charset="-120"/>
              </a:rPr>
              <a:t>Thank </a:t>
            </a:r>
            <a:r>
              <a:rPr lang="en-US" sz="9000" i="1" kern="0" spc="-195" dirty="0">
                <a:solidFill>
                  <a:srgbClr val="16222C"/>
                </a:solidFill>
                <a:latin typeface="Instrument Serif" pitchFamily="34" charset="0"/>
                <a:ea typeface="Instrument Serif" pitchFamily="34" charset="-122"/>
                <a:cs typeface="Instrument Serif" pitchFamily="34" charset="-120"/>
              </a:rPr>
              <a:t>you!</a:t>
            </a:r>
            <a:endParaRPr lang="en-US" sz="9000" dirty="0"/>
          </a:p>
        </p:txBody>
      </p:sp>
      <p:sp>
        <p:nvSpPr>
          <p:cNvPr id="5" name="Shape 1"/>
          <p:cNvSpPr/>
          <p:nvPr/>
        </p:nvSpPr>
        <p:spPr>
          <a:xfrm>
            <a:off x="1238250" y="5990183"/>
            <a:ext cx="1524000" cy="38100"/>
          </a:xfrm>
          <a:prstGeom prst="rect">
            <a:avLst/>
          </a:prstGeom>
          <a:solidFill>
            <a:srgbClr val="F98125"/>
          </a:solidFill>
          <a:ln/>
        </p:spPr>
        <p:txBody>
          <a:bodyPr/>
          <a:lstStyle/>
          <a:p>
            <a:endParaRPr lang="en-US"/>
          </a:p>
        </p:txBody>
      </p:sp>
      <p:sp>
        <p:nvSpPr>
          <p:cNvPr id="6" name="Text 2"/>
          <p:cNvSpPr/>
          <p:nvPr/>
        </p:nvSpPr>
        <p:spPr>
          <a:xfrm>
            <a:off x="16971913" y="9387929"/>
            <a:ext cx="325487" cy="403771"/>
          </a:xfrm>
          <a:prstGeom prst="rect">
            <a:avLst/>
          </a:prstGeom>
          <a:noFill/>
          <a:ln/>
        </p:spPr>
        <p:txBody>
          <a:bodyPr wrap="square" lIns="25400" tIns="25400" rIns="25400" bIns="25400" rtlCol="0" anchor="t">
            <a:normAutofit/>
          </a:bodyPr>
          <a:lstStyle/>
          <a:p>
            <a:pPr marL="0" indent="0" algn="l">
              <a:lnSpc>
                <a:spcPct val="120000"/>
              </a:lnSpc>
              <a:buNone/>
            </a:pPr>
            <a:r>
              <a:rPr lang="en-US" sz="1800" dirty="0">
                <a:solidFill>
                  <a:srgbClr val="5F8FB4"/>
                </a:solidFill>
                <a:latin typeface="Artific Med" pitchFamily="50" charset="0"/>
                <a:ea typeface="Artific Med" pitchFamily="50" charset="0"/>
                <a:cs typeface="Artific" pitchFamily="34" charset="-120"/>
              </a:rPr>
              <a:t>25</a:t>
            </a:r>
            <a:endParaRPr lang="en-US" sz="1800" dirty="0"/>
          </a:p>
        </p:txBody>
      </p:sp>
    </p:spTree>
  </p:cSld>
  <p:clrMapOvr>
    <a:masterClrMapping/>
  </p:clrMapOvr>
</p:sld>
</file>

<file path=ppt/theme/theme1.xml><?xml version="1.0" encoding="utf-8"?>
<a:theme xmlns:a="http://schemas.openxmlformats.org/drawingml/2006/main" name="Office Theme">
  <a:themeElements>
    <a:clrScheme name="DI 2025">
      <a:dk1>
        <a:srgbClr val="3F3F3F"/>
      </a:dk1>
      <a:lt1>
        <a:srgbClr val="FCFAF7"/>
      </a:lt1>
      <a:dk2>
        <a:srgbClr val="344A5F"/>
      </a:dk2>
      <a:lt2>
        <a:srgbClr val="F5F1EA"/>
      </a:lt2>
      <a:accent1>
        <a:srgbClr val="0069A3"/>
      </a:accent1>
      <a:accent2>
        <a:srgbClr val="D0E1F3"/>
      </a:accent2>
      <a:accent3>
        <a:srgbClr val="688EAC"/>
      </a:accent3>
      <a:accent4>
        <a:srgbClr val="E9873E"/>
      </a:accent4>
      <a:accent5>
        <a:srgbClr val="FCAE73"/>
      </a:accent5>
      <a:accent6>
        <a:srgbClr val="E9F3FB"/>
      </a:accent6>
      <a:hlink>
        <a:srgbClr val="E9873E"/>
      </a:hlink>
      <a:folHlink>
        <a:srgbClr val="FCAE73"/>
      </a:folHlink>
    </a:clrScheme>
    <a:fontScheme name="Custom 8">
      <a:majorFont>
        <a:latin typeface="Artific Med"/>
        <a:ea typeface=""/>
        <a:cs typeface=""/>
      </a:majorFont>
      <a:minorFont>
        <a:latin typeface="Artif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B430A81DA99E44B98E5544E2C5F29C" ma:contentTypeVersion="40" ma:contentTypeDescription="Create a new document." ma:contentTypeScope="" ma:versionID="1d94d14f1d696c6ab495981697d9501a">
  <xsd:schema xmlns:xsd="http://www.w3.org/2001/XMLSchema" xmlns:xs="http://www.w3.org/2001/XMLSchema" xmlns:p="http://schemas.microsoft.com/office/2006/metadata/properties" xmlns:ns2="c7918760-2065-4ae0-86c2-a7017212e3b3" xmlns:ns3="63e9645c-8923-47b3-9b77-4a6e47be35ba" xmlns:ns4="9bb41af9-95f9-4627-8665-13699ed4a318" targetNamespace="http://schemas.microsoft.com/office/2006/metadata/properties" ma:root="true" ma:fieldsID="8a1c2df489b4554a33ac5eb5de9694e9" ns2:_="" ns3:_="" ns4:_="">
    <xsd:import namespace="c7918760-2065-4ae0-86c2-a7017212e3b3"/>
    <xsd:import namespace="63e9645c-8923-47b3-9b77-4a6e47be35ba"/>
    <xsd:import namespace="9bb41af9-95f9-4627-8665-13699ed4a318"/>
    <xsd:element name="properties">
      <xsd:complexType>
        <xsd:sequence>
          <xsd:element name="documentManagement">
            <xsd:complexType>
              <xsd:all>
                <xsd:element ref="ns2:DIDocID" minOccurs="0"/>
                <xsd:element ref="ns3:_dlc_DocId" minOccurs="0"/>
                <xsd:element ref="ns3:_dlc_DocIdUrl" minOccurs="0"/>
                <xsd:element ref="ns3:_dlc_DocIdPersistId" minOccurs="0"/>
                <xsd:element ref="ns4:MediaServiceMetadata" minOccurs="0"/>
                <xsd:element ref="ns4:MediaServiceFastMetadata" minOccurs="0"/>
                <xsd:element ref="ns4:MediaServiceObjectDetectorVersions" minOccurs="0"/>
                <xsd:element ref="ns4:MediaServiceSearchProperties" minOccurs="0"/>
                <xsd:element ref="ns4:MediaServiceGenerationTime" minOccurs="0"/>
                <xsd:element ref="ns4:MediaServiceEventHashCode" minOccurs="0"/>
                <xsd:element ref="ns4:MediaLengthInSecond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918760-2065-4ae0-86c2-a7017212e3b3" elementFormDefault="qualified">
    <xsd:import namespace="http://schemas.microsoft.com/office/2006/documentManagement/types"/>
    <xsd:import namespace="http://schemas.microsoft.com/office/infopath/2007/PartnerControls"/>
    <xsd:element name="DIDocID" ma:index="8" nillable="true" ma:displayName="DI Doc ID" ma:internalName="DIDoc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e9645c-8923-47b3-9b77-4a6e47be35ba"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dexed="true"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b41af9-95f9-4627-8665-13699ed4a318"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IDocID xmlns="c7918760-2065-4ae0-86c2-a7017212e3b3" xsi:nil="true"/>
    <_dlc_DocId xmlns="63e9645c-8923-47b3-9b77-4a6e47be35ba">DATAINN-433645359-397</_dlc_DocId>
    <_dlc_DocIdUrl xmlns="63e9645c-8923-47b3-9b77-4a6e47be35ba">
      <Url>https://datainn.sharepoint.com/sites/contents/marketing/_layouts/15/DocIdRedir.aspx?ID=DATAINN-433645359-397</Url>
      <Description>DATAINN-433645359-397</Description>
    </_dlc_DocIdUrl>
  </documentManagement>
</p:properties>
</file>

<file path=customXml/itemProps1.xml><?xml version="1.0" encoding="utf-8"?>
<ds:datastoreItem xmlns:ds="http://schemas.openxmlformats.org/officeDocument/2006/customXml" ds:itemID="{294F8A62-F46A-477B-ACCE-D416E07880C4}"/>
</file>

<file path=customXml/itemProps2.xml><?xml version="1.0" encoding="utf-8"?>
<ds:datastoreItem xmlns:ds="http://schemas.openxmlformats.org/officeDocument/2006/customXml" ds:itemID="{6600F5FC-736B-4ABB-9993-FFB6FA5BBB0E}"/>
</file>

<file path=customXml/itemProps3.xml><?xml version="1.0" encoding="utf-8"?>
<ds:datastoreItem xmlns:ds="http://schemas.openxmlformats.org/officeDocument/2006/customXml" ds:itemID="{EA8700BB-911B-4ADD-9F5D-AA5928103B97}"/>
</file>

<file path=customXml/itemProps4.xml><?xml version="1.0" encoding="utf-8"?>
<ds:datastoreItem xmlns:ds="http://schemas.openxmlformats.org/officeDocument/2006/customXml" ds:itemID="{8F03C409-17AF-474C-A708-0BFDC57BC933}"/>
</file>

<file path=docProps/app.xml><?xml version="1.0" encoding="utf-8"?>
<Properties xmlns="http://schemas.openxmlformats.org/officeDocument/2006/extended-properties" xmlns:vt="http://schemas.openxmlformats.org/officeDocument/2006/docPropsVTypes">
  <TotalTime>4</TotalTime>
  <Words>2079</Words>
  <Application>Microsoft Office PowerPoint</Application>
  <PresentationFormat>Custom</PresentationFormat>
  <Paragraphs>206</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Artific Med</vt:lpstr>
      <vt:lpstr>Instrument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Lory McDaniel</cp:lastModifiedBy>
  <cp:revision>2</cp:revision>
  <dcterms:created xsi:type="dcterms:W3CDTF">2026-10-01T21:12:47Z</dcterms:created>
  <dcterms:modified xsi:type="dcterms:W3CDTF">2026-10-01T21:17:38Z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0x0101004FB430A81DA99E44B98E5544E2C5F29C</vt:lpwstr>
  </property>
  <property fmtid="{D5CDD505-2E9C-101B-9397-08002B2CF9AE}" pid="3" name="_dlc_DocIdItemGuid">
    <vt:lpwstr>9b02ce72-273d-44f7-b114-a7604d6cf11b</vt:lpwstr>
  </property>
</Properties>
</file>